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9" r:id="rId4"/>
    <p:sldId id="263" r:id="rId5"/>
    <p:sldId id="264" r:id="rId6"/>
    <p:sldId id="265" r:id="rId7"/>
    <p:sldId id="276" r:id="rId8"/>
    <p:sldId id="266" r:id="rId9"/>
    <p:sldId id="277" r:id="rId10"/>
    <p:sldId id="278" r:id="rId11"/>
    <p:sldId id="279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B79B78-4032-44E0-B682-14FDF604096E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FDEA1-F74B-4CA6-A623-BAF03741799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FDEA1-F74B-4CA6-A623-BAF037417997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FDEA1-F74B-4CA6-A623-BAF03741799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4221-E5C3-452F-A5FE-DF426D20F695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F69D8-CC43-4926-8BE5-69AF623AA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4221-E5C3-452F-A5FE-DF426D20F695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F69D8-CC43-4926-8BE5-69AF623AA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4221-E5C3-452F-A5FE-DF426D20F695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F69D8-CC43-4926-8BE5-69AF623AA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4221-E5C3-452F-A5FE-DF426D20F695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F69D8-CC43-4926-8BE5-69AF623AA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4221-E5C3-452F-A5FE-DF426D20F695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F69D8-CC43-4926-8BE5-69AF623AA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4221-E5C3-452F-A5FE-DF426D20F695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F69D8-CC43-4926-8BE5-69AF623AA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4221-E5C3-452F-A5FE-DF426D20F695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F69D8-CC43-4926-8BE5-69AF623AA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4221-E5C3-452F-A5FE-DF426D20F695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F69D8-CC43-4926-8BE5-69AF623AA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4221-E5C3-452F-A5FE-DF426D20F695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F69D8-CC43-4926-8BE5-69AF623AA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4221-E5C3-452F-A5FE-DF426D20F695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F69D8-CC43-4926-8BE5-69AF623AA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54221-E5C3-452F-A5FE-DF426D20F695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F69D8-CC43-4926-8BE5-69AF623AA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54221-E5C3-452F-A5FE-DF426D20F695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F69D8-CC43-4926-8BE5-69AF623AA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 b="5901"/>
          <a:stretch>
            <a:fillRect/>
          </a:stretch>
        </p:blipFill>
        <p:spPr bwMode="auto">
          <a:xfrm>
            <a:off x="0" y="0"/>
            <a:ext cx="9196548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39552" y="188640"/>
            <a:ext cx="79208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663300"/>
                </a:solidFill>
                <a:latin typeface="Bookman Old Style" pitchFamily="18" charset="0"/>
              </a:rPr>
              <a:t>Муниципальное бюджетное дошкольное образовательное учреждение «Детский сад №83»</a:t>
            </a:r>
            <a:br>
              <a:rPr lang="ru-RU" sz="2000" b="1" dirty="0">
                <a:solidFill>
                  <a:srgbClr val="663300"/>
                </a:solidFill>
                <a:latin typeface="Bookman Old Style" pitchFamily="18" charset="0"/>
              </a:rPr>
            </a:b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1628800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  <a:cs typeface="Arial" pitchFamily="34" charset="0"/>
              </a:rPr>
              <a:t>Методы и приемы разрешения конфликтов у дошкольников</a:t>
            </a:r>
            <a:endParaRPr lang="ru-RU" sz="3200" i="1" dirty="0">
              <a:solidFill>
                <a:schemeClr val="accent2">
                  <a:lumMod val="50000"/>
                </a:schemeClr>
              </a:solidFill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15616" y="3789040"/>
            <a:ext cx="76683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b="1" dirty="0" err="1">
                <a:latin typeface="Bookman Old Style" pitchFamily="18" charset="0"/>
              </a:rPr>
              <a:t>Маничева</a:t>
            </a:r>
            <a:r>
              <a:rPr lang="ru-RU" sz="2000" b="1" dirty="0">
                <a:latin typeface="Bookman Old Style" pitchFamily="18" charset="0"/>
              </a:rPr>
              <a:t> </a:t>
            </a:r>
            <a:r>
              <a:rPr lang="ru-RU" sz="2000" b="1" dirty="0" err="1">
                <a:latin typeface="Bookman Old Style" pitchFamily="18" charset="0"/>
              </a:rPr>
              <a:t>Г.А.,старший</a:t>
            </a:r>
            <a:r>
              <a:rPr lang="ru-RU" sz="2000" b="1" dirty="0">
                <a:latin typeface="Bookman Old Style" pitchFamily="18" charset="0"/>
              </a:rPr>
              <a:t> воспитатель</a:t>
            </a:r>
            <a:endParaRPr lang="ru-RU" sz="20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pedsovet.su/_ld/462/21119070.jpg"/>
          <p:cNvPicPr>
            <a:picLocks noChangeAspect="1" noChangeArrowheads="1"/>
          </p:cNvPicPr>
          <p:nvPr/>
        </p:nvPicPr>
        <p:blipFill>
          <a:blip r:embed="rId2" cstate="print"/>
          <a:srcRect b="32150"/>
          <a:stretch>
            <a:fillRect/>
          </a:stretch>
        </p:blipFill>
        <p:spPr bwMode="auto">
          <a:xfrm>
            <a:off x="0" y="0"/>
            <a:ext cx="9144000" cy="4941168"/>
          </a:xfrm>
          <a:prstGeom prst="rect">
            <a:avLst/>
          </a:prstGeom>
          <a:noFill/>
        </p:spPr>
      </p:pic>
      <p:pic>
        <p:nvPicPr>
          <p:cNvPr id="6" name="Picture 2" descr="http://pedsovet.su/_ld/462/21119070.jpg"/>
          <p:cNvPicPr>
            <a:picLocks noChangeAspect="1" noChangeArrowheads="1"/>
          </p:cNvPicPr>
          <p:nvPr/>
        </p:nvPicPr>
        <p:blipFill>
          <a:blip r:embed="rId2" cstate="print"/>
          <a:srcRect t="34607" b="32150"/>
          <a:stretch>
            <a:fillRect/>
          </a:stretch>
        </p:blipFill>
        <p:spPr bwMode="auto">
          <a:xfrm>
            <a:off x="0" y="4437112"/>
            <a:ext cx="9144000" cy="2420888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467544" y="1412776"/>
            <a:ext cx="63904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262226" y="1340768"/>
            <a:ext cx="5526834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Рекомендации по преодолению </a:t>
            </a:r>
          </a:p>
          <a:p>
            <a:pPr algn="ctr"/>
            <a:r>
              <a:rPr lang="ru-RU" sz="28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конфликтов между детьми:</a:t>
            </a:r>
          </a:p>
        </p:txBody>
      </p:sp>
      <p:pic>
        <p:nvPicPr>
          <p:cNvPr id="9" name="Picture 2" descr="http://nii-evrika.ru/wp-content/uploads/2017/02/shutterstock_473550772.jpg"/>
          <p:cNvPicPr>
            <a:picLocks noChangeAspect="1" noChangeArrowheads="1"/>
          </p:cNvPicPr>
          <p:nvPr/>
        </p:nvPicPr>
        <p:blipFill>
          <a:blip r:embed="rId3" cstate="print"/>
          <a:srcRect l="10336"/>
          <a:stretch>
            <a:fillRect/>
          </a:stretch>
        </p:blipFill>
        <p:spPr bwMode="auto">
          <a:xfrm>
            <a:off x="5868144" y="3861048"/>
            <a:ext cx="3275856" cy="2664296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51520" y="2204864"/>
            <a:ext cx="61926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1. Обсудите конфликт с детьми, когда все участники конфликта успокоятся. Расскажите о произошедшем, как о каком-то конфликте, который произошел с другими детьми, и изложите в доступной форме свои мысли по поводу, того, стоит ли решать конфликты между братьями и сестрами с помощью силы и жестокости.</a:t>
            </a:r>
          </a:p>
          <a:p>
            <a:r>
              <a:rPr lang="ru-RU" dirty="0"/>
              <a:t>2. Установите четкие строгие правила, объясните их детям, чтобы каждый из них понял. Нечестно наказывать детей за нарушение правил, о которых они впервые слышат.</a:t>
            </a:r>
          </a:p>
          <a:p>
            <a:r>
              <a:rPr lang="ru-RU" dirty="0"/>
              <a:t>3. Сыграйте в ролевую игру, покажите детям на примере своего поведения, каких действий вы от них ожидаете в конфликтных ситуациях.</a:t>
            </a:r>
          </a:p>
          <a:p>
            <a:r>
              <a:rPr lang="ru-RU" dirty="0"/>
              <a:t>4. Поощряйте умение себя вести.</a:t>
            </a:r>
          </a:p>
          <a:p>
            <a:r>
              <a:rPr lang="ru-RU" dirty="0"/>
              <a:t>5. Учите детей идти на компромисс, причем делать это без вмешательства со стороны взрослого в качестве судьи.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pedsovet.su/_ld/462/21119070.jpg"/>
          <p:cNvPicPr>
            <a:picLocks noChangeAspect="1" noChangeArrowheads="1"/>
          </p:cNvPicPr>
          <p:nvPr/>
        </p:nvPicPr>
        <p:blipFill>
          <a:blip r:embed="rId2" cstate="print"/>
          <a:srcRect b="32150"/>
          <a:stretch>
            <a:fillRect/>
          </a:stretch>
        </p:blipFill>
        <p:spPr bwMode="auto">
          <a:xfrm>
            <a:off x="0" y="0"/>
            <a:ext cx="9144000" cy="4941168"/>
          </a:xfrm>
          <a:prstGeom prst="rect">
            <a:avLst/>
          </a:prstGeom>
          <a:noFill/>
        </p:spPr>
      </p:pic>
      <p:pic>
        <p:nvPicPr>
          <p:cNvPr id="6" name="Picture 2" descr="http://pedsovet.su/_ld/462/21119070.jpg"/>
          <p:cNvPicPr>
            <a:picLocks noChangeAspect="1" noChangeArrowheads="1"/>
          </p:cNvPicPr>
          <p:nvPr/>
        </p:nvPicPr>
        <p:blipFill>
          <a:blip r:embed="rId2" cstate="print"/>
          <a:srcRect t="34607" b="32150"/>
          <a:stretch>
            <a:fillRect/>
          </a:stretch>
        </p:blipFill>
        <p:spPr bwMode="auto">
          <a:xfrm>
            <a:off x="0" y="4437112"/>
            <a:ext cx="9144000" cy="2420888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467544" y="1412776"/>
            <a:ext cx="63904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30137" y="1340768"/>
            <a:ext cx="6991016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Рекомендации взрослым по разрешению</a:t>
            </a:r>
          </a:p>
          <a:p>
            <a:pPr algn="ctr"/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</a:t>
            </a:r>
            <a:r>
              <a:rPr lang="ru-RU" sz="28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онфликтных ситуаций между детьми:</a:t>
            </a:r>
          </a:p>
          <a:p>
            <a:pPr algn="ctr"/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0136" y="2725762"/>
            <a:ext cx="821832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/>
              <a:t> Прервать конфликт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Избавиться от зрителей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Развести конфликтующих в разные стороны, устроить так, чтобы они не видели или не могли коснуться друг друга, пока придут в себя.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Успокоить участников конфликта, подключить другого взрослого, специалиста, помощника воспитателя.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расспросить в индивидуальной беседе, что случилось.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оценить обстановку, выяснить что произошло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разрешить конфликт: когда дети успокоятся, провести  с ними совместное обсуждение происшествия (разбор конфликта) или в отдельности провести беседу; сделать выводы: какие последствия влечет за собой поведение участников конфликта, какие уроки извлек ребенок, какие внушения должны получить участники конфликта, если их поведение не имело серьезных последствий или если оно привело к каким либо нежелательным осложнениям.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pedsovet.su/_ld/462/21119070.jpg"/>
          <p:cNvPicPr>
            <a:picLocks noChangeAspect="1" noChangeArrowheads="1"/>
          </p:cNvPicPr>
          <p:nvPr/>
        </p:nvPicPr>
        <p:blipFill>
          <a:blip r:embed="rId2" cstate="print"/>
          <a:srcRect t="19400" b="32150"/>
          <a:stretch>
            <a:fillRect/>
          </a:stretch>
        </p:blipFill>
        <p:spPr bwMode="auto">
          <a:xfrm>
            <a:off x="0" y="0"/>
            <a:ext cx="9144000" cy="4941168"/>
          </a:xfrm>
          <a:prstGeom prst="rect">
            <a:avLst/>
          </a:prstGeom>
          <a:noFill/>
        </p:spPr>
      </p:pic>
      <p:pic>
        <p:nvPicPr>
          <p:cNvPr id="6" name="Picture 2" descr="http://pedsovet.su/_ld/462/21119070.jpg"/>
          <p:cNvPicPr>
            <a:picLocks noChangeAspect="1" noChangeArrowheads="1"/>
          </p:cNvPicPr>
          <p:nvPr/>
        </p:nvPicPr>
        <p:blipFill>
          <a:blip r:embed="rId2" cstate="print"/>
          <a:srcRect t="34607" b="32150"/>
          <a:stretch>
            <a:fillRect/>
          </a:stretch>
        </p:blipFill>
        <p:spPr bwMode="auto">
          <a:xfrm>
            <a:off x="0" y="4437112"/>
            <a:ext cx="9144000" cy="2420888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1475656" y="0"/>
            <a:ext cx="639093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Игры –мирилки:</a:t>
            </a:r>
          </a:p>
        </p:txBody>
      </p:sp>
      <p:sp>
        <p:nvSpPr>
          <p:cNvPr id="11" name="Выноска-облако 10"/>
          <p:cNvSpPr/>
          <p:nvPr/>
        </p:nvSpPr>
        <p:spPr>
          <a:xfrm>
            <a:off x="179512" y="980728"/>
            <a:ext cx="3491880" cy="165618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Чтобы солнце улыбалось,</a:t>
            </a:r>
            <a:b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Нас с тобой согреть старалось,</a:t>
            </a:r>
            <a:b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Нужно просто стать добрей</a:t>
            </a:r>
            <a:b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 мириться нам скорей!</a:t>
            </a:r>
            <a:endParaRPr kumimoji="0" lang="ru-RU" sz="1200" b="1" i="0" u="none" strike="noStrike" cap="none" normalizeH="0" baseline="0" dirty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Выноска-облако 11"/>
          <p:cNvSpPr/>
          <p:nvPr/>
        </p:nvSpPr>
        <p:spPr>
          <a:xfrm>
            <a:off x="5508104" y="908720"/>
            <a:ext cx="3168352" cy="165618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1200" b="1" i="0" u="none" strike="noStrike" cap="none" normalizeH="0" baseline="0" dirty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Выноска-облако 12"/>
          <p:cNvSpPr/>
          <p:nvPr/>
        </p:nvSpPr>
        <p:spPr>
          <a:xfrm>
            <a:off x="2915816" y="4725144"/>
            <a:ext cx="3347864" cy="158417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1600" b="1" i="0" u="none" strike="noStrike" cap="none" normalizeH="0" baseline="0" dirty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Солнце выйдет из-за тучек,</a:t>
            </a:r>
            <a:b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Нас согреет тёплый лучик.</a:t>
            </a:r>
            <a:b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 ругаться нам нельзя,</a:t>
            </a:r>
            <a:b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Потому что мы друзья.</a:t>
            </a:r>
            <a:endParaRPr kumimoji="0" lang="ru-RU" sz="1600" b="1" i="0" u="none" strike="noStrike" cap="none" normalizeH="0" baseline="0" dirty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1200" b="1" i="0" u="none" strike="noStrike" cap="none" normalizeH="0" baseline="0" dirty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191672" y="1196752"/>
            <a:ext cx="295232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Хватит нам уже сердиться,</a:t>
            </a:r>
            <a:b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Веселятся все вокруг!</a:t>
            </a:r>
            <a:b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Поскорей давай мириться:</a:t>
            </a:r>
            <a:b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-Ты мне друг!</a:t>
            </a:r>
            <a:b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-И я твой друг!</a:t>
            </a:r>
            <a:b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Мы обиды все забудем</a:t>
            </a:r>
            <a:b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 дружить как прежде будем!</a:t>
            </a:r>
            <a:endParaRPr kumimoji="0" lang="ru-RU" sz="1000" b="1" i="0" u="none" strike="noStrike" cap="none" normalizeH="0" baseline="0" dirty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Выноска-облако 14"/>
          <p:cNvSpPr/>
          <p:nvPr/>
        </p:nvSpPr>
        <p:spPr>
          <a:xfrm>
            <a:off x="6084168" y="2924944"/>
            <a:ext cx="2592288" cy="158417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1600" b="1" i="0" u="none" strike="noStrike" cap="none" normalizeH="0" baseline="0" dirty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kumimoji="0" lang="ru-RU" sz="1200" b="1" i="0" u="none" strike="noStrike" cap="none" normalizeH="0" baseline="0" dirty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Выноска-облако 15"/>
          <p:cNvSpPr/>
          <p:nvPr/>
        </p:nvSpPr>
        <p:spPr>
          <a:xfrm>
            <a:off x="0" y="3861048"/>
            <a:ext cx="2915816" cy="158417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1600" b="1" i="0" u="none" strike="noStrike" cap="none" normalizeH="0" baseline="0" dirty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1200" b="1" i="0" u="none" strike="noStrike" cap="none" normalizeH="0" baseline="0" dirty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467544" y="4221088"/>
            <a:ext cx="208823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Давайте все мириться</a:t>
            </a:r>
            <a:br>
              <a:rPr kumimoji="0" 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Игрушками делиться.</a:t>
            </a:r>
            <a:br>
              <a:rPr kumimoji="0" 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 кто не 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Calibri" pitchFamily="34" charset="0"/>
                <a:cs typeface="Arial" pitchFamily="34" charset="0"/>
              </a:rPr>
              <a:t>станет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мириться-</a:t>
            </a:r>
            <a:br>
              <a:rPr kumimoji="0" 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 тем не будем водиться!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6516216" y="3284984"/>
            <a:ext cx="216024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Я мирюсь, мирюсь, мирюсь.</a:t>
            </a:r>
            <a:br>
              <a:rPr kumimoji="0" 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 я больше не дерусь.</a:t>
            </a:r>
            <a:br>
              <a:rPr kumimoji="0" 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Ну, а если подерусь,</a:t>
            </a:r>
            <a:br>
              <a:rPr kumimoji="0" 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 грязной луже окажусь.</a:t>
            </a:r>
            <a:endParaRPr kumimoji="0" 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4583" name="Picture 7" descr="http://pivovar.kzsh37.dp.ua/wp-content/uploads/2017/03/solnyishko2-500x50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1124744"/>
            <a:ext cx="4176464" cy="4176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pedsovet.su/_ld/462/2111907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67543" y="1916833"/>
            <a:ext cx="5746402" cy="2512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Tahoma" pitchFamily="34" charset="0"/>
                <a:cs typeface="Tahoma" pitchFamily="34" charset="0"/>
              </a:rPr>
              <a:t>«Помогая детям преодолевать трудности,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  <a:ea typeface="Tahoma" pitchFamily="34" charset="0"/>
              <a:cs typeface="Tahoma" pitchFamily="34" charset="0"/>
            </a:endParaRPr>
          </a:p>
          <a:p>
            <a:r>
              <a:rPr lang="ru-RU" sz="1600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Tahoma" pitchFamily="34" charset="0"/>
                <a:cs typeface="Tahoma" pitchFamily="34" charset="0"/>
              </a:rPr>
              <a:t>мы всякий раз сотворяем своего рода чудо.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600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Tahoma" pitchFamily="34" charset="0"/>
                <a:cs typeface="Tahoma" pitchFamily="34" charset="0"/>
              </a:rPr>
              <a:t>Это результат совместных усилий педагога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600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Tahoma" pitchFamily="34" charset="0"/>
                <a:cs typeface="Tahoma" pitchFamily="34" charset="0"/>
              </a:rPr>
              <a:t>и детей, маленькое произведение искусства,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600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Tahoma" pitchFamily="34" charset="0"/>
                <a:cs typeface="Tahoma" pitchFamily="34" charset="0"/>
              </a:rPr>
              <a:t>в создании, которого все принимают участие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600" b="1" i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Tahoma" pitchFamily="34" charset="0"/>
                <a:cs typeface="Tahoma" pitchFamily="34" charset="0"/>
              </a:rPr>
              <a:t>подобно музыкантам одного оркестра».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Bookman Old Style" pitchFamily="18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Tahoma" pitchFamily="34" charset="0"/>
                <a:cs typeface="Tahoma" pitchFamily="34" charset="0"/>
              </a:rPr>
              <a:t>                                                              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Tahoma" pitchFamily="34" charset="0"/>
                <a:cs typeface="Tahoma" pitchFamily="34" charset="0"/>
              </a:rPr>
              <a:t>К.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latin typeface="Bookman Old Style" pitchFamily="18" charset="0"/>
                <a:ea typeface="Tahoma" pitchFamily="34" charset="0"/>
                <a:cs typeface="Tahoma" pitchFamily="34" charset="0"/>
              </a:rPr>
              <a:t>Фопель</a:t>
            </a:r>
            <a:endParaRPr lang="ru-RU" sz="1600" b="1" dirty="0">
              <a:solidFill>
                <a:schemeClr val="tx2">
                  <a:lumMod val="50000"/>
                </a:schemeClr>
              </a:solidFill>
              <a:latin typeface="Bookman Old Style" pitchFamily="18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6386" name="Picture 2" descr="http://nii-evrika.ru/wp-content/uploads/2017/02/shutterstock_473550772.jpg"/>
          <p:cNvPicPr>
            <a:picLocks noChangeAspect="1" noChangeArrowheads="1"/>
          </p:cNvPicPr>
          <p:nvPr/>
        </p:nvPicPr>
        <p:blipFill>
          <a:blip r:embed="rId4" cstate="print"/>
          <a:srcRect l="10336"/>
          <a:stretch>
            <a:fillRect/>
          </a:stretch>
        </p:blipFill>
        <p:spPr bwMode="auto">
          <a:xfrm>
            <a:off x="6234481" y="2114663"/>
            <a:ext cx="2859111" cy="2314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pedsovet.su/_ld/462/21119070.jpg"/>
          <p:cNvPicPr>
            <a:picLocks noChangeAspect="1" noChangeArrowheads="1"/>
          </p:cNvPicPr>
          <p:nvPr/>
        </p:nvPicPr>
        <p:blipFill>
          <a:blip r:embed="rId2" cstate="print"/>
          <a:srcRect b="22700"/>
          <a:stretch>
            <a:fillRect/>
          </a:stretch>
        </p:blipFill>
        <p:spPr bwMode="auto">
          <a:xfrm>
            <a:off x="0" y="0"/>
            <a:ext cx="9144000" cy="530120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48342" y="3522479"/>
            <a:ext cx="62646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Bookman Old Style" pitchFamily="18" charset="0"/>
              </a:rPr>
              <a:t>Конфликты между детьми – довольно частое явление, неизменный атрибут их взросления и эмоционального развития. </a:t>
            </a: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827584" y="1319037"/>
            <a:ext cx="7632848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strike="noStrike" cap="none" normalizeH="0" baseline="0" dirty="0" err="1">
                <a:ln>
                  <a:noFill/>
                </a:ln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Конфли́кт</a:t>
            </a:r>
            <a:r>
              <a:rPr kumimoji="0" lang="ru-RU" b="0" i="0" strike="noStrike" cap="none" normalizeH="0" baseline="0" dirty="0">
                <a:ln>
                  <a:noFill/>
                </a:ln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 (лат. </a:t>
            </a:r>
            <a:r>
              <a:rPr kumimoji="0" lang="ru-RU" b="0" i="1" strike="noStrike" cap="none" normalizeH="0" baseline="0" dirty="0" err="1">
                <a:ln>
                  <a:noFill/>
                </a:ln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conflictus</a:t>
            </a:r>
            <a:r>
              <a:rPr kumimoji="0" lang="ru-RU" b="0" i="1" strike="noStrike" cap="none" normalizeH="0" baseline="0" dirty="0">
                <a:ln>
                  <a:noFill/>
                </a:ln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— столкнувшийся</a:t>
            </a:r>
            <a:r>
              <a:rPr kumimoji="0" lang="ru-RU" b="0" i="0" strike="noStrike" cap="none" normalizeH="0" baseline="0" dirty="0">
                <a:ln>
                  <a:noFill/>
                </a:ln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) — наиболее острый способ разрешения противоречий в интересах, целях, взглядах, возникающих в процессе социального взаимодействия, заключающийся в противодействии участников этого взаимодействия и обычно сопровождающийся негативными эмоциями, выходящий за рамки правил и норм</a:t>
            </a:r>
            <a:r>
              <a:rPr kumimoji="0" lang="ru-RU" sz="1400" b="0" i="0" strike="noStrike" cap="none" normalizeH="0" baseline="0" dirty="0">
                <a:ln>
                  <a:noFill/>
                </a:ln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1400" b="0" i="0" strike="noStrike" cap="none" normalizeH="0" baseline="0" dirty="0">
              <a:ln>
                <a:noFill/>
              </a:ln>
              <a:effectLst/>
              <a:latin typeface="Bookman Old Style" pitchFamily="18" charset="0"/>
              <a:cs typeface="Arial" pitchFamily="34" charset="0"/>
            </a:endParaRPr>
          </a:p>
        </p:txBody>
      </p:sp>
      <p:pic>
        <p:nvPicPr>
          <p:cNvPr id="13" name="Picture 2" descr="http://pedsovet.su/_ld/462/21119070.jpg"/>
          <p:cNvPicPr>
            <a:picLocks noChangeAspect="1" noChangeArrowheads="1"/>
          </p:cNvPicPr>
          <p:nvPr/>
        </p:nvPicPr>
        <p:blipFill>
          <a:blip r:embed="rId2" cstate="print"/>
          <a:srcRect t="34607" b="32150"/>
          <a:stretch>
            <a:fillRect/>
          </a:stretch>
        </p:blipFill>
        <p:spPr bwMode="auto">
          <a:xfrm>
            <a:off x="107504" y="4437112"/>
            <a:ext cx="9036496" cy="2420888"/>
          </a:xfrm>
          <a:prstGeom prst="rect">
            <a:avLst/>
          </a:prstGeom>
          <a:noFill/>
        </p:spPr>
      </p:pic>
      <p:pic>
        <p:nvPicPr>
          <p:cNvPr id="15362" name="Picture 2" descr="https://footbik.ua/wp-content/uploads/2016/07/%D0%BF%D0%BB%D0%BE%D1%85%D0%BE%D0%B5-%D0%BF%D0%BE%D0%B2%D0%B5%D0%B4%D0%B5%D0%BD%D0%B8%D0%B5-1.jpg"/>
          <p:cNvPicPr>
            <a:picLocks noChangeAspect="1" noChangeArrowheads="1"/>
          </p:cNvPicPr>
          <p:nvPr/>
        </p:nvPicPr>
        <p:blipFill>
          <a:blip r:embed="rId3" cstate="print"/>
          <a:srcRect l="20168" t="9091" r="12268"/>
          <a:stretch>
            <a:fillRect/>
          </a:stretch>
        </p:blipFill>
        <p:spPr bwMode="auto">
          <a:xfrm>
            <a:off x="6588224" y="2996952"/>
            <a:ext cx="2107434" cy="1887254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5148064" y="5056639"/>
            <a:ext cx="37444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Bookman Old Style" pitchFamily="18" charset="0"/>
              </a:rPr>
              <a:t>Конфликт - это острейший педагогический инструмент, способствующий выявлению направленности личности и ее формированию. </a:t>
            </a:r>
          </a:p>
        </p:txBody>
      </p:sp>
      <p:pic>
        <p:nvPicPr>
          <p:cNvPr id="2" name="Picture 4" descr="http://gddut.ru/sites/default/files/blog_images/dt.jpg">
            <a:extLst>
              <a:ext uri="{FF2B5EF4-FFF2-40B4-BE49-F238E27FC236}">
                <a16:creationId xmlns:a16="http://schemas.microsoft.com/office/drawing/2014/main" id="{97A8DCD9-C597-D47D-C15D-2D141BCC85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8342" y="4850198"/>
            <a:ext cx="2520280" cy="18902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pedsovet.su/_ld/462/21119070.jpg"/>
          <p:cNvPicPr>
            <a:picLocks noChangeAspect="1" noChangeArrowheads="1"/>
          </p:cNvPicPr>
          <p:nvPr/>
        </p:nvPicPr>
        <p:blipFill>
          <a:blip r:embed="rId2" cstate="print"/>
          <a:srcRect t="20388" b="32150"/>
          <a:stretch>
            <a:fillRect/>
          </a:stretch>
        </p:blipFill>
        <p:spPr bwMode="auto">
          <a:xfrm>
            <a:off x="0" y="0"/>
            <a:ext cx="9144000" cy="4608512"/>
          </a:xfrm>
          <a:prstGeom prst="rect">
            <a:avLst/>
          </a:prstGeom>
          <a:noFill/>
        </p:spPr>
      </p:pic>
      <p:pic>
        <p:nvPicPr>
          <p:cNvPr id="6" name="Picture 2" descr="http://pedsovet.su/_ld/462/21119070.jpg"/>
          <p:cNvPicPr>
            <a:picLocks noChangeAspect="1" noChangeArrowheads="1"/>
          </p:cNvPicPr>
          <p:nvPr/>
        </p:nvPicPr>
        <p:blipFill>
          <a:blip r:embed="rId2" cstate="print"/>
          <a:srcRect t="34607" b="32150"/>
          <a:stretch>
            <a:fillRect/>
          </a:stretch>
        </p:blipFill>
        <p:spPr bwMode="auto">
          <a:xfrm>
            <a:off x="0" y="4437112"/>
            <a:ext cx="9144000" cy="2420888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395536" y="2132856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>
                <a:latin typeface="Bookman Old Style" pitchFamily="18" charset="0"/>
              </a:rPr>
              <a:t>Конфликтная ситуация </a:t>
            </a:r>
            <a:r>
              <a:rPr lang="ru-RU" dirty="0">
                <a:latin typeface="Bookman Old Style" pitchFamily="18" charset="0"/>
              </a:rPr>
              <a:t>– это накопившиеся противоречия, содержащие истинную причину конфликта.</a:t>
            </a:r>
          </a:p>
          <a:p>
            <a:r>
              <a:rPr lang="ru-RU" u="sng" dirty="0">
                <a:latin typeface="Bookman Old Style" pitchFamily="18" charset="0"/>
              </a:rPr>
              <a:t>Инцидент</a:t>
            </a:r>
            <a:r>
              <a:rPr lang="ru-RU" dirty="0">
                <a:latin typeface="Bookman Old Style" pitchFamily="18" charset="0"/>
              </a:rPr>
              <a:t> – это стечение обстоятельств, являющихся поводом для конфликта.</a:t>
            </a:r>
          </a:p>
          <a:p>
            <a:r>
              <a:rPr lang="ru-RU" u="sng" dirty="0">
                <a:latin typeface="Bookman Old Style" pitchFamily="18" charset="0"/>
              </a:rPr>
              <a:t>Конфликт</a:t>
            </a:r>
            <a:r>
              <a:rPr lang="ru-RU" dirty="0">
                <a:latin typeface="Bookman Old Style" pitchFamily="18" charset="0"/>
              </a:rPr>
              <a:t> – это открытое противостояние как следствие взаимоисключающих интересов и позиций.</a:t>
            </a:r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2483768" y="4149080"/>
            <a:ext cx="2736304" cy="50405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РАЗРЕШИТЬ КОНФЛИКТ – это значит: </a:t>
            </a:r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827584" y="4797152"/>
            <a:ext cx="2088232" cy="79208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УСТРАНИТЬ КОНФЛИКТНУЮ СИТУАЦИЮ</a:t>
            </a:r>
          </a:p>
        </p:txBody>
      </p:sp>
      <p:sp>
        <p:nvSpPr>
          <p:cNvPr id="15" name="Блок-схема: альтернативный процесс 14"/>
          <p:cNvSpPr/>
          <p:nvPr/>
        </p:nvSpPr>
        <p:spPr>
          <a:xfrm>
            <a:off x="4932040" y="4797152"/>
            <a:ext cx="2376264" cy="79208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ИСЧЕРПАТЬ ИНЦИДЕНТ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755576" y="548680"/>
            <a:ext cx="702027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ФОРМУЛА КОНФЛИКТА</a:t>
            </a:r>
            <a:endParaRPr lang="ru-RU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Крест 18"/>
          <p:cNvSpPr/>
          <p:nvPr/>
        </p:nvSpPr>
        <p:spPr>
          <a:xfrm>
            <a:off x="2411760" y="1268760"/>
            <a:ext cx="504056" cy="432048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Блок-схема: альтернативный процесс 20"/>
          <p:cNvSpPr/>
          <p:nvPr/>
        </p:nvSpPr>
        <p:spPr>
          <a:xfrm>
            <a:off x="179512" y="1196752"/>
            <a:ext cx="2088232" cy="79208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КОНФЛИКТНАЯ СИТУАЦИЯ</a:t>
            </a:r>
          </a:p>
        </p:txBody>
      </p:sp>
      <p:sp>
        <p:nvSpPr>
          <p:cNvPr id="22" name="Блок-схема: альтернативный процесс 21"/>
          <p:cNvSpPr/>
          <p:nvPr/>
        </p:nvSpPr>
        <p:spPr>
          <a:xfrm>
            <a:off x="3059832" y="1124744"/>
            <a:ext cx="2088232" cy="79208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ИНЦИДЕНТ</a:t>
            </a:r>
          </a:p>
        </p:txBody>
      </p:sp>
      <p:sp>
        <p:nvSpPr>
          <p:cNvPr id="23" name="Блок-схема: знак завершения 22"/>
          <p:cNvSpPr/>
          <p:nvPr/>
        </p:nvSpPr>
        <p:spPr>
          <a:xfrm>
            <a:off x="5292080" y="1340768"/>
            <a:ext cx="1008112" cy="7200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Блок-схема: знак завершения 23"/>
          <p:cNvSpPr/>
          <p:nvPr/>
        </p:nvSpPr>
        <p:spPr>
          <a:xfrm>
            <a:off x="5292080" y="1484784"/>
            <a:ext cx="1008112" cy="7200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альтернативный процесс 24"/>
          <p:cNvSpPr/>
          <p:nvPr/>
        </p:nvSpPr>
        <p:spPr>
          <a:xfrm>
            <a:off x="6444208" y="1124744"/>
            <a:ext cx="2088232" cy="79208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КОНФЛИКТ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pedsovet.su/_ld/462/21119070.jpg"/>
          <p:cNvPicPr>
            <a:picLocks noChangeAspect="1" noChangeArrowheads="1"/>
          </p:cNvPicPr>
          <p:nvPr/>
        </p:nvPicPr>
        <p:blipFill>
          <a:blip r:embed="rId3" cstate="print"/>
          <a:srcRect b="32150"/>
          <a:stretch>
            <a:fillRect/>
          </a:stretch>
        </p:blipFill>
        <p:spPr bwMode="auto">
          <a:xfrm>
            <a:off x="-10288" y="0"/>
            <a:ext cx="9144000" cy="4941168"/>
          </a:xfrm>
          <a:prstGeom prst="rect">
            <a:avLst/>
          </a:prstGeom>
          <a:noFill/>
        </p:spPr>
      </p:pic>
      <p:pic>
        <p:nvPicPr>
          <p:cNvPr id="6" name="Picture 2" descr="http://pedsovet.su/_ld/462/21119070.jpg"/>
          <p:cNvPicPr>
            <a:picLocks noChangeAspect="1" noChangeArrowheads="1"/>
          </p:cNvPicPr>
          <p:nvPr/>
        </p:nvPicPr>
        <p:blipFill>
          <a:blip r:embed="rId3" cstate="print"/>
          <a:srcRect t="34607" b="32150"/>
          <a:stretch>
            <a:fillRect/>
          </a:stretch>
        </p:blipFill>
        <p:spPr bwMode="auto">
          <a:xfrm>
            <a:off x="0" y="4437112"/>
            <a:ext cx="9144000" cy="242088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619672" y="1772816"/>
            <a:ext cx="56978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Bookman Old Style" pitchFamily="18" charset="0"/>
              </a:rPr>
              <a:t>Причины возникновения конфликтов</a:t>
            </a:r>
            <a:r>
              <a:rPr lang="ru-RU" sz="2000" dirty="0">
                <a:latin typeface="Bookman Old Style" pitchFamily="18" charset="0"/>
              </a:rPr>
              <a:t>:</a:t>
            </a: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539552" y="2059760"/>
            <a:ext cx="8280920" cy="4439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Bahnschrift SemiBold" panose="020B0502040204020203" pitchFamily="34" charset="0"/>
                <a:ea typeface="Times New Roman" pitchFamily="18" charset="0"/>
                <a:cs typeface="Times New Roman" pitchFamily="18" charset="0"/>
              </a:rPr>
              <a:t>В группе ярко выделяются дети популярные и непопулярные. Популярные дети – это ловкие, умелые, смышленые, опрятные; к непопулярным зачисляют неопрятных, тихих, плаксивых, вредных, агрессивных, слабых и плохо владеющих игровыми действиями и речью. У сверстников вызывают раздражение те дети, с которыми трудно договориться, кто нарушает правила, не умеет играть, медлительные, неумелые.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ahnschrift SemiBold" panose="020B0502040204020203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Bahnschrift SemiBold" panose="020B0502040204020203" pitchFamily="34" charset="0"/>
                <a:ea typeface="Times New Roman" pitchFamily="18" charset="0"/>
                <a:cs typeface="Times New Roman" pitchFamily="18" charset="0"/>
              </a:rPr>
              <a:t>В детском коллективе часто провоцируют конфликтные ситуации трудные или конфликтные дети (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Bahnschrift SemiBold" panose="020B0502040204020203" pitchFamily="34" charset="0"/>
                <a:ea typeface="Times New Roman" pitchFamily="18" charset="0"/>
                <a:cs typeface="Times New Roman" pitchFamily="18" charset="0"/>
              </a:rPr>
              <a:t>агрессивисты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Bahnschrift SemiBold" panose="020B0502040204020203" pitchFamily="34" charset="0"/>
                <a:ea typeface="Times New Roman" pitchFamily="18" charset="0"/>
                <a:cs typeface="Times New Roman" pitchFamily="18" charset="0"/>
              </a:rPr>
              <a:t>, жалобщики, всезнайки, максималисты и др.).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ahnschrift SemiBold" panose="020B0502040204020203" pitchFamily="34" charset="0"/>
              <a:cs typeface="Arial" pitchFamily="34" charset="0"/>
            </a:endParaRPr>
          </a:p>
          <a:p>
            <a:pPr indent="4508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Bahnschrift SemiBold" panose="020B0502040204020203" pitchFamily="34" charset="0"/>
                <a:ea typeface="Times New Roman" pitchFamily="18" charset="0"/>
                <a:cs typeface="Times New Roman" pitchFamily="18" charset="0"/>
              </a:rPr>
              <a:t>Для 5-6 летних детей значимо принятие их сверстниками, очень важна их оценка, одобрение, восхищение. Дети испытывают потребность получить интересную роль и проявить себя, по-разному ведут себя в ситуации успеха и неудачи. Все эти аспекты взаимоотношений детей могут спровоцировать между ними конфликт. Непослушание, упрямство, неорганизованность поведения, медлительность, неусидчивость, леность, лживость, слабоволие – часто служат причиной недовольства взрослых, вызывая эмоциональную напряженность отношений и взаимное раздражение. Главное – знание возрастных особенностей ребенка.</a:t>
            </a:r>
            <a:endParaRPr lang="ru-RU" sz="1600" dirty="0">
              <a:latin typeface="Bahnschrift SemiBold" panose="020B0502040204020203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pedsovet.su/_ld/462/21119070.jpg"/>
          <p:cNvPicPr>
            <a:picLocks noChangeAspect="1" noChangeArrowheads="1"/>
          </p:cNvPicPr>
          <p:nvPr/>
        </p:nvPicPr>
        <p:blipFill>
          <a:blip r:embed="rId2" cstate="print"/>
          <a:srcRect b="32150"/>
          <a:stretch>
            <a:fillRect/>
          </a:stretch>
        </p:blipFill>
        <p:spPr bwMode="auto">
          <a:xfrm>
            <a:off x="0" y="0"/>
            <a:ext cx="9144000" cy="4941168"/>
          </a:xfrm>
          <a:prstGeom prst="rect">
            <a:avLst/>
          </a:prstGeom>
          <a:noFill/>
        </p:spPr>
      </p:pic>
      <p:pic>
        <p:nvPicPr>
          <p:cNvPr id="6" name="Picture 2" descr="http://pedsovet.su/_ld/462/21119070.jpg"/>
          <p:cNvPicPr>
            <a:picLocks noChangeAspect="1" noChangeArrowheads="1"/>
          </p:cNvPicPr>
          <p:nvPr/>
        </p:nvPicPr>
        <p:blipFill>
          <a:blip r:embed="rId2" cstate="print"/>
          <a:srcRect t="34607" b="32150"/>
          <a:stretch>
            <a:fillRect/>
          </a:stretch>
        </p:blipFill>
        <p:spPr bwMode="auto">
          <a:xfrm>
            <a:off x="0" y="4437112"/>
            <a:ext cx="9144000" cy="2420888"/>
          </a:xfrm>
          <a:prstGeom prst="rect">
            <a:avLst/>
          </a:prstGeom>
          <a:noFill/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539552" y="1549529"/>
            <a:ext cx="8280920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600" b="1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Bookman Old Style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sz="1600" b="1" dirty="0">
              <a:solidFill>
                <a:srgbClr val="333333"/>
              </a:solidFill>
              <a:latin typeface="Bookman Old Style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Задача взрослых 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состоит в том, чтобы научить детей взаимодействию с другими людьми, умению выражать свои желания, выслушивать желания другого, договариваться. При этом ребенок должен быть равноправным участником этого процесса, а не просто слепо подчиняться требованиям взрослого или более сильного партнера (находить выход из сложившейся ситуации, варианты решения конфликта).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Нужно учить детей объяснять друг другу, чего они хотят, а затем предлагать им обдумать выход из положения.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Два способа разрешения конфликта:</a:t>
            </a:r>
            <a:endParaRPr kumimoji="0" lang="ru-RU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1. Деструктивный – «Уйду, и не буду с ним играть», «Сам буду играть», «Позову воспитателя, и она заставит всех играть», «Всех побью и заставлю играть».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2. Конструктивный – «Предложу другую игру», «Спрошу у ребят, во что лучше поиграть».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В разрешении детских конфликтов воспитатель обеспечивает нахождение «общего языка», который является результатом достижения понимания.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pedsovet.su/_ld/462/21119070.jpg"/>
          <p:cNvPicPr>
            <a:picLocks noChangeAspect="1" noChangeArrowheads="1"/>
          </p:cNvPicPr>
          <p:nvPr/>
        </p:nvPicPr>
        <p:blipFill>
          <a:blip r:embed="rId2" cstate="print"/>
          <a:srcRect t="4568" b="32150"/>
          <a:stretch>
            <a:fillRect/>
          </a:stretch>
        </p:blipFill>
        <p:spPr bwMode="auto">
          <a:xfrm>
            <a:off x="0" y="0"/>
            <a:ext cx="9144000" cy="4941168"/>
          </a:xfrm>
          <a:prstGeom prst="rect">
            <a:avLst/>
          </a:prstGeom>
          <a:noFill/>
        </p:spPr>
      </p:pic>
      <p:pic>
        <p:nvPicPr>
          <p:cNvPr id="3" name="Picture 2" descr="http://pedsovet.su/_ld/462/21119070.jpg"/>
          <p:cNvPicPr>
            <a:picLocks noChangeAspect="1" noChangeArrowheads="1"/>
          </p:cNvPicPr>
          <p:nvPr/>
        </p:nvPicPr>
        <p:blipFill>
          <a:blip r:embed="rId2" cstate="print"/>
          <a:srcRect t="34607" b="32150"/>
          <a:stretch>
            <a:fillRect/>
          </a:stretch>
        </p:blipFill>
        <p:spPr bwMode="auto">
          <a:xfrm>
            <a:off x="0" y="4437112"/>
            <a:ext cx="9144000" cy="242088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67544" y="1700808"/>
            <a:ext cx="511256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ru-RU" sz="2000" dirty="0">
                <a:latin typeface="Bookman Old Style" pitchFamily="18" charset="0"/>
              </a:rPr>
              <a:t>Идти до конца</a:t>
            </a:r>
          </a:p>
          <a:p>
            <a:pPr>
              <a:buFontTx/>
              <a:buChar char="-"/>
            </a:pPr>
            <a:r>
              <a:rPr lang="ru-RU" sz="2000" dirty="0">
                <a:latin typeface="Bookman Old Style" pitchFamily="18" charset="0"/>
              </a:rPr>
              <a:t>Уклонение (стремление уйти от конфликта</a:t>
            </a:r>
          </a:p>
          <a:p>
            <a:pPr>
              <a:buFontTx/>
              <a:buChar char="-"/>
            </a:pPr>
            <a:r>
              <a:rPr lang="ru-RU" sz="2000" dirty="0">
                <a:latin typeface="Bookman Old Style" pitchFamily="18" charset="0"/>
              </a:rPr>
              <a:t>Третейский суд (привлечение к разрешению конфликта третьей стороны)</a:t>
            </a:r>
          </a:p>
          <a:p>
            <a:pPr>
              <a:buFontTx/>
              <a:buChar char="-"/>
            </a:pPr>
            <a:r>
              <a:rPr lang="ru-RU" sz="2000" dirty="0">
                <a:latin typeface="Bookman Old Style" pitchFamily="18" charset="0"/>
              </a:rPr>
              <a:t>Сотрудничество</a:t>
            </a:r>
          </a:p>
          <a:p>
            <a:pPr>
              <a:buFontTx/>
              <a:buChar char="-"/>
            </a:pPr>
            <a:r>
              <a:rPr lang="ru-RU" sz="2000" dirty="0">
                <a:latin typeface="Bookman Old Style" pitchFamily="18" charset="0"/>
              </a:rPr>
              <a:t>Юмор (постараться увидеть смешное в создавшейся ситуации)</a:t>
            </a:r>
          </a:p>
          <a:p>
            <a:pPr>
              <a:buFontTx/>
              <a:buChar char="-"/>
            </a:pPr>
            <a:r>
              <a:rPr lang="ru-RU" sz="2000" dirty="0">
                <a:latin typeface="Bookman Old Style" pitchFamily="18" charset="0"/>
              </a:rPr>
              <a:t>Уступка</a:t>
            </a:r>
          </a:p>
          <a:p>
            <a:pPr>
              <a:buFontTx/>
              <a:buChar char="-"/>
            </a:pPr>
            <a:r>
              <a:rPr lang="ru-RU" sz="2000" dirty="0">
                <a:latin typeface="Bookman Old Style" pitchFamily="18" charset="0"/>
              </a:rPr>
              <a:t>Угроза, насилие</a:t>
            </a:r>
          </a:p>
          <a:p>
            <a:pPr>
              <a:buFontTx/>
              <a:buChar char="-"/>
            </a:pPr>
            <a:r>
              <a:rPr lang="ru-RU" sz="2000" dirty="0">
                <a:latin typeface="Bookman Old Style" pitchFamily="18" charset="0"/>
              </a:rPr>
              <a:t>Грубость, унижение</a:t>
            </a:r>
          </a:p>
          <a:p>
            <a:pPr>
              <a:buFontTx/>
              <a:buChar char="-"/>
            </a:pPr>
            <a:r>
              <a:rPr lang="ru-RU" sz="2000" dirty="0">
                <a:latin typeface="Bookman Old Style" pitchFamily="18" charset="0"/>
              </a:rPr>
              <a:t>Уход от решения проблемы</a:t>
            </a:r>
          </a:p>
          <a:p>
            <a:pPr>
              <a:buFontTx/>
              <a:buChar char="-"/>
            </a:pPr>
            <a:r>
              <a:rPr lang="ru-RU" sz="2000" dirty="0">
                <a:latin typeface="Bookman Old Style" pitchFamily="18" charset="0"/>
              </a:rPr>
              <a:t>Разрыв отношений</a:t>
            </a:r>
          </a:p>
          <a:p>
            <a:pPr>
              <a:buFontTx/>
              <a:buChar char="-"/>
            </a:pPr>
            <a:r>
              <a:rPr lang="ru-RU" sz="2000" dirty="0">
                <a:latin typeface="Bookman Old Style" pitchFamily="18" charset="0"/>
              </a:rPr>
              <a:t>Компромисс (соглашение на основе взаимных уступок)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1196752"/>
            <a:ext cx="803136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Способы разрешения конфликтов:</a:t>
            </a:r>
            <a:endParaRPr lang="ru-RU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8" name="Рисунок 7" descr="http://2.bp.blogspot.com/-4a4UfPehrfE/ULgOV7JIMxI/AAAAAAAAAMo/K1MvT7Sxvjc/s1600/stubbornChildren.jpg"/>
          <p:cNvPicPr/>
          <p:nvPr/>
        </p:nvPicPr>
        <p:blipFill>
          <a:blip r:embed="rId3" cstate="print"/>
          <a:srcRect l="5412" r="7213"/>
          <a:stretch>
            <a:fillRect/>
          </a:stretch>
        </p:blipFill>
        <p:spPr bwMode="auto">
          <a:xfrm>
            <a:off x="5868144" y="2060848"/>
            <a:ext cx="3024336" cy="2664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pedsovet.su/_ld/462/21119070.jpg"/>
          <p:cNvPicPr>
            <a:picLocks noChangeAspect="1" noChangeArrowheads="1"/>
          </p:cNvPicPr>
          <p:nvPr/>
        </p:nvPicPr>
        <p:blipFill>
          <a:blip r:embed="rId2" cstate="print"/>
          <a:srcRect b="32150"/>
          <a:stretch>
            <a:fillRect/>
          </a:stretch>
        </p:blipFill>
        <p:spPr bwMode="auto">
          <a:xfrm>
            <a:off x="0" y="0"/>
            <a:ext cx="9144000" cy="4941168"/>
          </a:xfrm>
          <a:prstGeom prst="rect">
            <a:avLst/>
          </a:prstGeom>
          <a:noFill/>
        </p:spPr>
      </p:pic>
      <p:pic>
        <p:nvPicPr>
          <p:cNvPr id="6" name="Picture 2" descr="http://pedsovet.su/_ld/462/21119070.jpg"/>
          <p:cNvPicPr>
            <a:picLocks noChangeAspect="1" noChangeArrowheads="1"/>
          </p:cNvPicPr>
          <p:nvPr/>
        </p:nvPicPr>
        <p:blipFill>
          <a:blip r:embed="rId2" cstate="print"/>
          <a:srcRect t="34607" b="32150"/>
          <a:stretch>
            <a:fillRect/>
          </a:stretch>
        </p:blipFill>
        <p:spPr bwMode="auto">
          <a:xfrm>
            <a:off x="0" y="4437112"/>
            <a:ext cx="9144000" cy="2420888"/>
          </a:xfrm>
          <a:prstGeom prst="rect">
            <a:avLst/>
          </a:prstGeom>
          <a:noFill/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83568" y="1679903"/>
            <a:ext cx="7992888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normalizeH="0" baseline="0" dirty="0">
                <a:ln>
                  <a:noFill/>
                </a:ln>
                <a:solidFill>
                  <a:srgbClr val="990099"/>
                </a:solidFill>
                <a:effectLst/>
                <a:latin typeface="Bookman Old Style" pitchFamily="18" charset="0"/>
                <a:ea typeface="Times New Roman" pitchFamily="18" charset="0"/>
                <a:cs typeface="Calibri" pitchFamily="34" charset="0"/>
              </a:rPr>
              <a:t>Общие рекомендации по разрешению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normalizeH="0" baseline="0" dirty="0">
                <a:ln>
                  <a:noFill/>
                </a:ln>
                <a:solidFill>
                  <a:srgbClr val="990099"/>
                </a:solidFill>
                <a:effectLst/>
                <a:latin typeface="Bookman Old Style" pitchFamily="18" charset="0"/>
                <a:ea typeface="Times New Roman" pitchFamily="18" charset="0"/>
                <a:cs typeface="Calibri" pitchFamily="34" charset="0"/>
              </a:rPr>
              <a:t> конфликтной ситуации между детьми: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Правило 1.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Не всегда следует вмешиваться в ссоры между детьми.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Правило 2.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9933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Никогда не занимайте сразу позицию одного из ребят, даже если вам кажется очевидным, кто здесь прав, а кто виноват.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Правило 3.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Приучить детей к мысли, что, кто бы ни начал ссору, ответственность за дальнейшее развитие событий несут всегда двое. Делайте акцент не на "кто виноват?", а на "что делать?".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Правило 4.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Следите за тем, чтобы дети не переходили на личности.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Правило 5.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Не забудьте вслух объяснить детям, что вы очень любите их обоих, что бы они ни сделали, и поэтому их ссоры очень вас огорчают.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  <p:pic>
        <p:nvPicPr>
          <p:cNvPr id="8" name="Picture 4" descr="http://gddut.ru/sites/default/files/blog_images/d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653136"/>
            <a:ext cx="2520280" cy="1890210"/>
          </a:xfrm>
          <a:prstGeom prst="rect">
            <a:avLst/>
          </a:prstGeom>
          <a:noFill/>
        </p:spPr>
      </p:pic>
      <p:pic>
        <p:nvPicPr>
          <p:cNvPr id="9" name="Picture 2" descr="https://footbik.ua/wp-content/uploads/2016/07/%D0%BF%D0%BB%D0%BE%D1%85%D0%BE%D0%B5-%D0%BF%D0%BE%D0%B2%D0%B5%D0%B4%D0%B5%D0%BD%D0%B8%D0%B5-1.jpg"/>
          <p:cNvPicPr>
            <a:picLocks noChangeAspect="1" noChangeArrowheads="1"/>
          </p:cNvPicPr>
          <p:nvPr/>
        </p:nvPicPr>
        <p:blipFill>
          <a:blip r:embed="rId4" cstate="print"/>
          <a:srcRect l="20168" t="9091" r="12268"/>
          <a:stretch>
            <a:fillRect/>
          </a:stretch>
        </p:blipFill>
        <p:spPr bwMode="auto">
          <a:xfrm>
            <a:off x="6372200" y="4653136"/>
            <a:ext cx="2179442" cy="1887254"/>
          </a:xfrm>
          <a:prstGeom prst="rect">
            <a:avLst/>
          </a:prstGeom>
          <a:noFill/>
        </p:spPr>
      </p:pic>
      <p:pic>
        <p:nvPicPr>
          <p:cNvPr id="20482" name="Picture 2" descr="http://nachild.com/wp-content/uploads/2015/07/123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4653136"/>
            <a:ext cx="2736304" cy="18949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pedsovet.su/_ld/462/21119070.jpg"/>
          <p:cNvPicPr>
            <a:picLocks noChangeAspect="1" noChangeArrowheads="1"/>
          </p:cNvPicPr>
          <p:nvPr/>
        </p:nvPicPr>
        <p:blipFill>
          <a:blip r:embed="rId2" cstate="print"/>
          <a:srcRect b="32150"/>
          <a:stretch>
            <a:fillRect/>
          </a:stretch>
        </p:blipFill>
        <p:spPr bwMode="auto">
          <a:xfrm>
            <a:off x="0" y="0"/>
            <a:ext cx="9144000" cy="4941168"/>
          </a:xfrm>
          <a:prstGeom prst="rect">
            <a:avLst/>
          </a:prstGeom>
          <a:noFill/>
        </p:spPr>
      </p:pic>
      <p:pic>
        <p:nvPicPr>
          <p:cNvPr id="6" name="Picture 2" descr="http://pedsovet.su/_ld/462/21119070.jpg"/>
          <p:cNvPicPr>
            <a:picLocks noChangeAspect="1" noChangeArrowheads="1"/>
          </p:cNvPicPr>
          <p:nvPr/>
        </p:nvPicPr>
        <p:blipFill>
          <a:blip r:embed="rId2" cstate="print"/>
          <a:srcRect t="34607" b="32150"/>
          <a:stretch>
            <a:fillRect/>
          </a:stretch>
        </p:blipFill>
        <p:spPr bwMode="auto">
          <a:xfrm>
            <a:off x="0" y="4437112"/>
            <a:ext cx="9144000" cy="2420888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51520" y="1340768"/>
            <a:ext cx="754822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Приёмы разрешения конфликтной ситуации:</a:t>
            </a:r>
          </a:p>
        </p:txBody>
      </p:sp>
      <p:pic>
        <p:nvPicPr>
          <p:cNvPr id="13" name="Рисунок 12" descr="http://shkolabuduschego.ru/wp-content/uploads/2015/09/neposlushanie-detej1.jpg"/>
          <p:cNvPicPr/>
          <p:nvPr/>
        </p:nvPicPr>
        <p:blipFill>
          <a:blip r:embed="rId3" cstate="print"/>
          <a:srcRect l="11932" r="8689"/>
          <a:stretch>
            <a:fillRect/>
          </a:stretch>
        </p:blipFill>
        <p:spPr bwMode="auto">
          <a:xfrm>
            <a:off x="6516216" y="2636912"/>
            <a:ext cx="2627784" cy="2664296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51520" y="1484784"/>
            <a:ext cx="639045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  <a:p>
            <a:pPr>
              <a:buFont typeface="Arial" pitchFamily="34" charset="0"/>
              <a:buChar char="•"/>
            </a:pPr>
            <a:r>
              <a:rPr lang="ru-RU" dirty="0"/>
              <a:t> В решении проблем учитывать нужды каждого;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Использовать творческий подход к решению проблемы: 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Превратить конфликтную ситуацию в проблемную, саму проблему - в возможность открыть для себя и для других нечто новое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Развивать у ребенка </a:t>
            </a:r>
            <a:r>
              <a:rPr lang="ru-RU" dirty="0" err="1"/>
              <a:t>эмпатию</a:t>
            </a:r>
            <a:r>
              <a:rPr lang="ru-RU" dirty="0"/>
              <a:t>, навыки общения, ведущие к сближению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Оценивать совершенный поступок, а не личность ребенка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Высказывать свое мнение так, чтобы быть услышанным;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Нейтрализовать борьбу за власть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Учить детей управлять эмоциями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Формировать готовность к самостоятельному разрешению конфликта</a:t>
            </a:r>
          </a:p>
          <a:p>
            <a:pPr>
              <a:buFont typeface="Arial" pitchFamily="34" charset="0"/>
              <a:buChar char="•"/>
            </a:pPr>
            <a:r>
              <a:rPr lang="ru-RU" dirty="0"/>
              <a:t> Вырабатывать альтернативы, привлекая детей к совместному творческому поиску.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1233</Words>
  <Application>Microsoft Office PowerPoint</Application>
  <PresentationFormat>Экран (4:3)</PresentationFormat>
  <Paragraphs>96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Bahnschrift SemiBold</vt:lpstr>
      <vt:lpstr>Bookman Old Style</vt:lpstr>
      <vt:lpstr>Calibri</vt:lpstr>
      <vt:lpstr>Cambria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mak.korxoff@yandex.ru</dc:creator>
  <cp:lastModifiedBy>Пользователь</cp:lastModifiedBy>
  <cp:revision>70</cp:revision>
  <dcterms:created xsi:type="dcterms:W3CDTF">2018-02-25T06:06:04Z</dcterms:created>
  <dcterms:modified xsi:type="dcterms:W3CDTF">2025-11-19T04:53:12Z</dcterms:modified>
</cp:coreProperties>
</file>