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35884E-FED3-1D29-7DBC-FB9F2AF866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cap="all" dirty="0">
                <a:effectLst/>
                <a:latin typeface="ui-sans-serif"/>
              </a:rPr>
              <a:t>Конфликты между братом и сестрой: что делать родителям и как себя вести</a:t>
            </a:r>
            <a:br>
              <a:rPr lang="ru-RU" b="1" i="0" cap="all" dirty="0">
                <a:effectLst/>
                <a:latin typeface="ui-sans-serif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4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5AFE6DA8-393C-223B-737B-718301408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664" y="182880"/>
            <a:ext cx="4156117" cy="23378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C7EB36-1A5D-2CDD-AA79-47A039A9FAE2}"/>
              </a:ext>
            </a:extLst>
          </p:cNvPr>
          <p:cNvSpPr txBox="1"/>
          <p:nvPr/>
        </p:nvSpPr>
        <p:spPr>
          <a:xfrm>
            <a:off x="4764024" y="182880"/>
            <a:ext cx="706831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Проблема взаимодействия детей в семье имеет древние корни и описана</a:t>
            </a:r>
          </a:p>
          <a:p>
            <a:r>
              <a:rPr lang="ru-RU" sz="1600" dirty="0"/>
              <a:t>множество раз со времен первого библейского конфликта. Предметом</a:t>
            </a:r>
          </a:p>
          <a:p>
            <a:r>
              <a:rPr lang="ru-RU" sz="1600" dirty="0"/>
              <a:t>соперничества детей между собой в семье является родительская любовь,</a:t>
            </a:r>
          </a:p>
          <a:p>
            <a:r>
              <a:rPr lang="ru-RU" sz="1600" dirty="0"/>
              <a:t>родительское внимание и совместное время. Важно помнить, что дети пришли</a:t>
            </a:r>
          </a:p>
          <a:p>
            <a:r>
              <a:rPr lang="ru-RU" sz="1600" dirty="0"/>
              <a:t>в семью не одновременно, да еще и обладают разными характером,</a:t>
            </a:r>
          </a:p>
          <a:p>
            <a:r>
              <a:rPr lang="ru-RU" sz="1600" dirty="0"/>
              <a:t>темпераментами, особенностями развития.</a:t>
            </a:r>
          </a:p>
          <a:p>
            <a:r>
              <a:rPr lang="ru-RU" sz="1600" dirty="0"/>
              <a:t>Переживая появление сиблинга, старший ребенок часто начинает борьбу со своим братом или сестрой, стараясь превзойти его и вернуть родительское одобрение и любовь полностью. Желание в чем-то превзойти других – одна из распространенных реакций ребенка на окружение. Соперничество, по сути, может отражать попытку ребенка найти замену любви. Конкурентные отношения между детьми в одной семье, как правило, имеют прямое или косвенное поощрение со стороны родителей. Одним из механизмов такой поддержки является повышенное внимание и любовь родителей к ребёнку, преимущественно в качестве награды за какие-либо достижения. Например, когда ребёнок хорошо учится в школе или слушается старших.</a:t>
            </a:r>
          </a:p>
        </p:txBody>
      </p:sp>
    </p:spTree>
    <p:extLst>
      <p:ext uri="{BB962C8B-B14F-4D97-AF65-F5344CB8AC3E}">
        <p14:creationId xmlns:p14="http://schemas.microsoft.com/office/powerpoint/2010/main" val="1273747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BD62DDF-86C6-28E7-5D92-E90B86E4A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384048"/>
            <a:ext cx="8915400" cy="59893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Соперничество между детьми особенно усиливается, если родители начинают сравнивать своих детей. Вот три наиболее болезненные для детей сферы сравнения: внешность, умственные способности, физические данные. </a:t>
            </a:r>
            <a:r>
              <a:rPr lang="ru-RU" b="1" dirty="0"/>
              <a:t>Во-первых,</a:t>
            </a:r>
            <a:r>
              <a:rPr lang="ru-RU" dirty="0"/>
              <a:t> дети становятся чрезвычайно чувствительными, когда дело касается их физических данных. Ощущение своей привлекательности является одним из первых и базовых компонентов самооценки для дошкольников. </a:t>
            </a:r>
          </a:p>
          <a:p>
            <a:pPr marL="0" indent="0">
              <a:buNone/>
            </a:pPr>
            <a:r>
              <a:rPr lang="ru-RU" b="1" dirty="0"/>
              <a:t>Во-вторых</a:t>
            </a:r>
            <a:r>
              <a:rPr lang="ru-RU" dirty="0"/>
              <a:t>, дети также чувствительны к вопросу об умственных способностях. Нередко можно услышать такое высказывание: «Наш старший гораздо лучше учится, чем младший» или «Саша опять получил пятерку, бери с него пример!». В такой ситуации ребенок, которому все время ставят в пример его брата или сестру, неизбежно начнет испытывать исключительно негативные эмоции в адрес сиблинга. </a:t>
            </a:r>
          </a:p>
          <a:p>
            <a:pPr marL="0" indent="0">
              <a:buNone/>
            </a:pPr>
            <a:r>
              <a:rPr lang="ru-RU" b="1" dirty="0"/>
              <a:t>В-третьих</a:t>
            </a:r>
            <a:r>
              <a:rPr lang="ru-RU" dirty="0"/>
              <a:t>, в дошкольном возрасте, особенно между мальчиками, существует соперничество в связи с физическими данными: ловкостью, скоростью, силой.</a:t>
            </a:r>
          </a:p>
          <a:p>
            <a:pPr marL="0" indent="0">
              <a:buNone/>
            </a:pPr>
            <a:r>
              <a:rPr lang="ru-RU" dirty="0"/>
              <a:t>Еще одной причиной возникновения соперничества может быть ситуация, когда родители выделяют одного ребенка по каким-то особенностям. Они могут считать его более талантливым и проводить с ним больше времени, больше обращать внимание на конкретные аспекты заботы, например, питание. Пристрастное отношение может формироваться и к больному ребенку, ребенку с особыми потребностями, на основании возраста или других отличий. Второй ребенок при этом чувствует себя ненужным. </a:t>
            </a:r>
          </a:p>
        </p:txBody>
      </p:sp>
    </p:spTree>
    <p:extLst>
      <p:ext uri="{BB962C8B-B14F-4D97-AF65-F5344CB8AC3E}">
        <p14:creationId xmlns:p14="http://schemas.microsoft.com/office/powerpoint/2010/main" val="2704354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30DD9-6541-6C85-4A8A-81EC01B38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Эффективные средства преодоления </a:t>
            </a:r>
            <a:r>
              <a:rPr lang="ru-RU" sz="2800" b="1" dirty="0" err="1"/>
              <a:t>сиблинговой</a:t>
            </a:r>
            <a:r>
              <a:rPr lang="ru-RU" sz="2800" b="1" dirty="0"/>
              <a:t> конкуренции и конфликтности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02CC2F-DAEA-F3AA-9BF4-64D1DF566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73936"/>
            <a:ext cx="8915400" cy="479145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1. Уделять достаточное количество внимания каждому из детей в соответствии с его возрастом и индивидуальными потребностями. Количество и качество внимания должны определяться именно потребностями конкретного ребенка, а не стремлением добиться абсолютного равенства. Одному ребенку важно почитать книгу, а другому – устроить возню. </a:t>
            </a:r>
          </a:p>
          <a:p>
            <a:r>
              <a:rPr lang="ru-RU" dirty="0"/>
              <a:t>2. Не сравнивать детей между собой. И в целом не ставить любовь в зависимость от достижений детей. </a:t>
            </a:r>
          </a:p>
          <a:p>
            <a:r>
              <a:rPr lang="ru-RU" dirty="0"/>
              <a:t>3. Организовывать реальную совместную деятельности для всей семьи и для сиблингов, где вклад каждого ребенка будет важен. </a:t>
            </a:r>
          </a:p>
          <a:p>
            <a:r>
              <a:rPr lang="ru-RU" dirty="0"/>
              <a:t>4. Не стараться примирять детей и выступать как третейский судья, так как практически невозможно разобраться в первопричинах. Родителям важно не бежать спасать младшего ребенка, так как младшие дети на правах более слабых ждут, что родители примут их сторону и не колеблясь вступают в конфликт со старшим, начиная сразу громко кричать или плакать. </a:t>
            </a:r>
          </a:p>
          <a:p>
            <a:r>
              <a:rPr lang="ru-RU" dirty="0"/>
              <a:t>5. Дать право выражать свои чувства социально приемлемым способом</a:t>
            </a:r>
          </a:p>
        </p:txBody>
      </p:sp>
    </p:spTree>
    <p:extLst>
      <p:ext uri="{BB962C8B-B14F-4D97-AF65-F5344CB8AC3E}">
        <p14:creationId xmlns:p14="http://schemas.microsoft.com/office/powerpoint/2010/main" val="1483018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5C2A9D-2BFF-4ED3-B665-787F2AAE8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420624"/>
            <a:ext cx="8915400" cy="583387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6. Понимать, что конфликт между детьми – это тоже способ привлечения внимания, пусть и негативного. Ради родительского внимания дети готовы пойти на многое. </a:t>
            </a:r>
          </a:p>
          <a:p>
            <a:r>
              <a:rPr lang="ru-RU" dirty="0"/>
              <a:t>7. Вводить универсальные правила взаимоотношений в семье, где агрессия, например, не позволяется никому, ни взрослым, ни детям. </a:t>
            </a:r>
          </a:p>
          <a:p>
            <a:r>
              <a:rPr lang="ru-RU" dirty="0"/>
              <a:t>8. Укреплять детскую подсистему в семье, предъявляя ожидания или требования, которые относятся ко всем детям. Даже если дети в какой-то момент объединяться против родителей это будет фактором сплоченности. </a:t>
            </a:r>
          </a:p>
          <a:p>
            <a:r>
              <a:rPr lang="ru-RU" dirty="0"/>
              <a:t>9. Организовывать жизнь и развитие каждого из детей в семье в соответствии с его индивидуальными особенностями, не повторяя путь старшего ребенка, пусть даже и успешный. Дети интуитивно стремятся занять разные ниши в семье: один – интеллектуал, другой – спортсмен, третий увлечен творчеством. Таким образом дети меньше конкурируют друг с другом. </a:t>
            </a:r>
          </a:p>
          <a:p>
            <a:r>
              <a:rPr lang="ru-RU" dirty="0"/>
              <a:t>10. Поддерживать права собственности и территориальные права старшего ребенка. Если его позиции защищены, старший ребенок чувствует себя уверенно и с высоты авторитета готов уступать, делиться и заботиться о младшем. Если интересы старшего ребенка систематически ущемляются, то о внимании к младшему ребенку речь не идет.</a:t>
            </a:r>
          </a:p>
        </p:txBody>
      </p:sp>
    </p:spTree>
    <p:extLst>
      <p:ext uri="{BB962C8B-B14F-4D97-AF65-F5344CB8AC3E}">
        <p14:creationId xmlns:p14="http://schemas.microsoft.com/office/powerpoint/2010/main" val="2492211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1C961-FA7A-E9F0-EA75-F27C981E6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2354"/>
          </a:xfrm>
        </p:spPr>
        <p:txBody>
          <a:bodyPr>
            <a:normAutofit/>
          </a:bodyPr>
          <a:lstStyle/>
          <a:p>
            <a:r>
              <a:rPr lang="ru-RU" sz="1800" b="0" i="0" dirty="0">
                <a:effectLst/>
                <a:latin typeface="ui-sans-serif"/>
              </a:rPr>
              <a:t>А теперь подумайте о том, какие изменения происходят в эти «счастливые» времена в жизни первенца:</a:t>
            </a:r>
            <a:endParaRPr lang="ru-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080F55-4C5B-5947-BA36-2BD5895E7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91056"/>
            <a:ext cx="8915400" cy="5129784"/>
          </a:xfrm>
        </p:spPr>
        <p:txBody>
          <a:bodyPr>
            <a:normAutofit fontScale="92500" lnSpcReduction="1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ui-sans-serif"/>
              </a:rPr>
              <a:t>Если детская одна и комнату решено поделить на двоих, его личное пространство заведомо нарушают нововведениями: в помещении появляется кроватка, пеленальный столик и другие предметы интерьера. Зачастую родители даже полностью меняют дизайн. Такое вторжение в «частную собственность» может оказаться для детей болезненным и несправедливым.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ui-sans-serif"/>
              </a:rPr>
              <a:t>Хорошо, если у первенца есть бабушка с дедушкой, которые регулярно уделяют ему внимание: забирают к себе на выходные, гуляют с ним в парке или на детской площадке. А если нет, как ему объяснить самому себе, почему его мама стала какой-то странной? А если он не может переключить свое внимание с мамы, тело которой меняется на глазах, которая стала часто плакать или смеяться, на кого-то еще? Согласитесь, слова «гормональные изменения» ему вообще ни о чем не скажут. А если добавить к ним новость, что скоро у него появится братик или сестренка, это может еще и напугать: привычный мир и так рушится, куда еще больше?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ui-sans-serif"/>
              </a:rPr>
              <a:t>Ревность может зародиться уже тогда, когда «чужому» новому малышу покупают пеленки, распашонки, игрушки. Прежде любые покупки в «Детском мире» предназначались лишь первенцу… Так по какой причине сейчас родители начали скупать все подряд, лишь бы обеспечить кому-то другому счастливое будущее? Добавьте к этому то, что большинство детей не помнят себя в младенческом возрасте, не помнят, какие игрушки и вещи были у них. Они не осознают, что за ними после рождения ухаживали точно так же, с не меньшей любовью.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ui-sans-serif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ui-sans-serif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832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3F8341B-D101-0E72-E23D-7288D7CCB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733" y="94488"/>
            <a:ext cx="5395260" cy="32526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EDD031-38CA-FD9B-BC2F-DC2AD2BDA8E9}"/>
              </a:ext>
            </a:extLst>
          </p:cNvPr>
          <p:cNvSpPr txBox="1"/>
          <p:nvPr/>
        </p:nvSpPr>
        <p:spPr>
          <a:xfrm>
            <a:off x="5841791" y="467327"/>
            <a:ext cx="6094476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Дети соперничают друг с другом за любовь родителей</a:t>
            </a:r>
          </a:p>
          <a:p>
            <a:endParaRPr lang="ru-RU" dirty="0"/>
          </a:p>
          <a:p>
            <a:r>
              <a:rPr lang="ru-RU" dirty="0"/>
              <a:t>Чаще всего наиболее острый период неприятия сиблинга наступает в 10—12 лет (начало полового созревания). Подсознательная причина этого состоит в желании исключить кровосмешение. Все это происходит на уровне животных инстинктов. Дети заявляют, что их брат/сестра неприятный, противный, злой, завистливый: можете поставить в этот ряд любое другое негативное определение. Иными словами, он начинает раздражать и вызывать ненависть своими успехами или, наоборот, неудачами, которые привлекают к нему большие внимание родителей, чем он того заслужил.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</a:rPr>
              <a:t>Как бы родители ни любили своего первенца, появление в семье второго ребенка в любом случае причиняет ему боль. Сиблинг захватывает часть жизненного пространства старшего брата или сестры, отнимает время и внимание родителей, которые прежде принадлежали лишь первенцу.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242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51AD6F-6169-D090-EEDC-D6772342A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" y="64008"/>
            <a:ext cx="5110262" cy="2907792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0A43653-6F35-1D84-44E8-ED5FC0D79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347472"/>
            <a:ext cx="5853620" cy="6510528"/>
          </a:xfrm>
        </p:spPr>
        <p:txBody>
          <a:bodyPr>
            <a:normAutofit fontScale="92500" lnSpcReduction="1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</a:rPr>
              <a:t>Считается, что после прохождения подросткового периода братья и сестры могут адекватнее оценивать отношение друг к другу, научиться оказывать поддержку и помощь, однако это происходит далеко не всегда. И то, что было заложено в детстве, распространяется на взрослую жизнь. Мне известно много случаев, когда сиблинги разрывают все отношения между собой, заведя собственные семьи, не интересуются, что происходит в жизни у младшего/старшего брата/сестры, не общаются со своими племянниками.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</a:rPr>
              <a:t>Более того, они продолжают испытывать ревность, зная, что родители все так же оказывают большие знаки внимания семье сиблинга: чаще приходят в гости, дарят больше подарков его детям, собираются оставить именно ему в наследство недвижимость. И при этом неважно, насколько действительно «обделенный» взрослый ребенок нуждается в столь же большой доле внимания со стороны матери или отца: возможно, он самостоятельно сумел обеспечить свою семью всем необходимым, да и вообще живет за тридевять земель. Детская ревность продолжает выжигать его сердце с прежней силой.</a:t>
            </a:r>
          </a:p>
          <a:p>
            <a:endParaRPr lang="ru-RU" dirty="0">
              <a:latin typeface="Segoe UI Variable Text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67443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</TotalTime>
  <Words>1363</Words>
  <Application>Microsoft Office PowerPoint</Application>
  <PresentationFormat>Широкоэкранный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Segoe UI Variable Text Semibold</vt:lpstr>
      <vt:lpstr>ui-sans-serif</vt:lpstr>
      <vt:lpstr>Wingdings 3</vt:lpstr>
      <vt:lpstr>Легкий дым</vt:lpstr>
      <vt:lpstr>Конфликты между братом и сестрой: что делать родителям и как себя вести </vt:lpstr>
      <vt:lpstr>Презентация PowerPoint</vt:lpstr>
      <vt:lpstr>Презентация PowerPoint</vt:lpstr>
      <vt:lpstr>Эффективные средства преодоления сиблинговой конкуренции и конфликтности</vt:lpstr>
      <vt:lpstr>Презентация PowerPoint</vt:lpstr>
      <vt:lpstr>А теперь подумайте о том, какие изменения происходят в эти «счастливые» времена в жизни первенца: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1</cp:revision>
  <dcterms:created xsi:type="dcterms:W3CDTF">2025-06-06T00:14:41Z</dcterms:created>
  <dcterms:modified xsi:type="dcterms:W3CDTF">2025-06-06T00:42:07Z</dcterms:modified>
</cp:coreProperties>
</file>