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480A5-7700-4BFA-A8C0-D3BEDC78E86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B6173B-DFFE-4944-A330-5365E9D6BE90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/>
            <a:t>Предмет совместного ведения</a:t>
          </a:r>
        </a:p>
      </dgm:t>
    </dgm:pt>
    <dgm:pt modelId="{A801AC01-936D-43D6-8AF8-9B3C27CB74E6}" type="parTrans" cxnId="{FC1193EF-4FD6-492B-B3F4-CCFF18515419}">
      <dgm:prSet/>
      <dgm:spPr/>
      <dgm:t>
        <a:bodyPr/>
        <a:lstStyle/>
        <a:p>
          <a:endParaRPr lang="ru-RU"/>
        </a:p>
      </dgm:t>
    </dgm:pt>
    <dgm:pt modelId="{7E74C868-A9AD-4D27-B1A9-C138DC22E731}" type="sibTrans" cxnId="{FC1193EF-4FD6-492B-B3F4-CCFF18515419}">
      <dgm:prSet/>
      <dgm:spPr/>
      <dgm:t>
        <a:bodyPr/>
        <a:lstStyle/>
        <a:p>
          <a:endParaRPr lang="ru-RU"/>
        </a:p>
      </dgm:t>
    </dgm:pt>
    <dgm:pt modelId="{15C8960F-F5E7-40BD-8AC3-BC9BF1D997D7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/>
            <a:t>Федеральные меры поддержки</a:t>
          </a:r>
        </a:p>
      </dgm:t>
    </dgm:pt>
    <dgm:pt modelId="{FA8136D5-FB14-4670-881B-3467528871DD}" type="parTrans" cxnId="{ADF1A91B-9180-407D-B998-D10E25BC0782}">
      <dgm:prSet/>
      <dgm:spPr/>
      <dgm:t>
        <a:bodyPr/>
        <a:lstStyle/>
        <a:p>
          <a:endParaRPr lang="ru-RU"/>
        </a:p>
      </dgm:t>
    </dgm:pt>
    <dgm:pt modelId="{62DD880D-6485-410E-BC94-75D3C38DBB61}" type="sibTrans" cxnId="{ADF1A91B-9180-407D-B998-D10E25BC0782}">
      <dgm:prSet/>
      <dgm:spPr/>
      <dgm:t>
        <a:bodyPr/>
        <a:lstStyle/>
        <a:p>
          <a:endParaRPr lang="ru-RU"/>
        </a:p>
      </dgm:t>
    </dgm:pt>
    <dgm:pt modelId="{7E08BC02-877B-470F-B3E9-25CA7F2D2793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/>
            <a:t>Государственные пособия в связи с рождением и воспитанием детей</a:t>
          </a:r>
        </a:p>
      </dgm:t>
    </dgm:pt>
    <dgm:pt modelId="{A398F00F-285D-4EB2-9E1D-37AF7F11CCC5}" type="parTrans" cxnId="{2F993A9B-3FF1-4DC6-B543-A9A4D858F627}">
      <dgm:prSet/>
      <dgm:spPr/>
      <dgm:t>
        <a:bodyPr/>
        <a:lstStyle/>
        <a:p>
          <a:endParaRPr lang="ru-RU"/>
        </a:p>
      </dgm:t>
    </dgm:pt>
    <dgm:pt modelId="{282EC07D-50DC-4DA5-9824-3A31DEFEC800}" type="sibTrans" cxnId="{2F993A9B-3FF1-4DC6-B543-A9A4D858F627}">
      <dgm:prSet/>
      <dgm:spPr/>
      <dgm:t>
        <a:bodyPr/>
        <a:lstStyle/>
        <a:p>
          <a:endParaRPr lang="ru-RU"/>
        </a:p>
      </dgm:t>
    </dgm:pt>
    <dgm:pt modelId="{ABDBFD2E-C8D7-446B-BC7F-60D0B2B215A4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/>
            <a:t>Дополнительные меры поддержки</a:t>
          </a:r>
        </a:p>
      </dgm:t>
    </dgm:pt>
    <dgm:pt modelId="{05314CE6-67C6-4A6F-8A07-BDBE6B48E4C1}" type="parTrans" cxnId="{3436E4A5-507D-4548-A8CC-AD25B022CC26}">
      <dgm:prSet/>
      <dgm:spPr/>
      <dgm:t>
        <a:bodyPr/>
        <a:lstStyle/>
        <a:p>
          <a:endParaRPr lang="ru-RU"/>
        </a:p>
      </dgm:t>
    </dgm:pt>
    <dgm:pt modelId="{47C4F470-EE5D-4DD3-AA08-8F64E5F1ED71}" type="sibTrans" cxnId="{3436E4A5-507D-4548-A8CC-AD25B022CC26}">
      <dgm:prSet/>
      <dgm:spPr/>
      <dgm:t>
        <a:bodyPr/>
        <a:lstStyle/>
        <a:p>
          <a:endParaRPr lang="ru-RU"/>
        </a:p>
      </dgm:t>
    </dgm:pt>
    <dgm:pt modelId="{37F0ED0C-CB50-47B3-B9B9-5210E79B29FD}">
      <dgm:prSet phldrT="[Текст]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dirty="0"/>
            <a:t>Региональные меры поддержки</a:t>
          </a:r>
        </a:p>
      </dgm:t>
    </dgm:pt>
    <dgm:pt modelId="{EDB2C26D-CCE0-4BA0-9023-B3AF9CEEA6D4}" type="parTrans" cxnId="{CA129EDE-C230-468D-A25F-52286FD408A4}">
      <dgm:prSet/>
      <dgm:spPr/>
      <dgm:t>
        <a:bodyPr/>
        <a:lstStyle/>
        <a:p>
          <a:endParaRPr lang="ru-RU"/>
        </a:p>
      </dgm:t>
    </dgm:pt>
    <dgm:pt modelId="{27F52C8D-3402-4C1C-8B43-D1C59A337449}" type="sibTrans" cxnId="{CA129EDE-C230-468D-A25F-52286FD408A4}">
      <dgm:prSet/>
      <dgm:spPr/>
      <dgm:t>
        <a:bodyPr/>
        <a:lstStyle/>
        <a:p>
          <a:endParaRPr lang="ru-RU"/>
        </a:p>
      </dgm:t>
    </dgm:pt>
    <dgm:pt modelId="{451747D9-EAF0-4C01-A0CB-E1C2E396C580}" type="pres">
      <dgm:prSet presAssocID="{123480A5-7700-4BFA-A8C0-D3BEDC78E8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9C6881-1987-4F2A-AE88-2FC0E9DA3A51}" type="pres">
      <dgm:prSet presAssocID="{3BB6173B-DFFE-4944-A330-5365E9D6BE90}" presName="hierRoot1" presStyleCnt="0"/>
      <dgm:spPr/>
    </dgm:pt>
    <dgm:pt modelId="{78551223-E33B-4BCC-A22B-696D0ECE3EF7}" type="pres">
      <dgm:prSet presAssocID="{3BB6173B-DFFE-4944-A330-5365E9D6BE90}" presName="composite" presStyleCnt="0"/>
      <dgm:spPr/>
    </dgm:pt>
    <dgm:pt modelId="{ECA3F25A-007F-4CA2-98F9-A2266A3B8739}" type="pres">
      <dgm:prSet presAssocID="{3BB6173B-DFFE-4944-A330-5365E9D6BE90}" presName="background" presStyleLbl="node0" presStyleIdx="0" presStyleCnt="1"/>
      <dgm:spPr>
        <a:solidFill>
          <a:schemeClr val="accent2">
            <a:lumMod val="40000"/>
            <a:lumOff val="60000"/>
          </a:schemeClr>
        </a:solidFill>
      </dgm:spPr>
    </dgm:pt>
    <dgm:pt modelId="{AA6587F7-46D8-4607-94EC-1798B3E47A56}" type="pres">
      <dgm:prSet presAssocID="{3BB6173B-DFFE-4944-A330-5365E9D6BE90}" presName="text" presStyleLbl="fgAcc0" presStyleIdx="0" presStyleCnt="1">
        <dgm:presLayoutVars>
          <dgm:chPref val="3"/>
        </dgm:presLayoutVars>
      </dgm:prSet>
      <dgm:spPr/>
    </dgm:pt>
    <dgm:pt modelId="{C51A266F-5298-405D-A2F7-81A7F40BB819}" type="pres">
      <dgm:prSet presAssocID="{3BB6173B-DFFE-4944-A330-5365E9D6BE90}" presName="hierChild2" presStyleCnt="0"/>
      <dgm:spPr/>
    </dgm:pt>
    <dgm:pt modelId="{F779E348-BBB8-44D0-9C5C-36338B7CBF8F}" type="pres">
      <dgm:prSet presAssocID="{FA8136D5-FB14-4670-881B-3467528871DD}" presName="Name10" presStyleLbl="parChTrans1D2" presStyleIdx="0" presStyleCnt="2"/>
      <dgm:spPr/>
    </dgm:pt>
    <dgm:pt modelId="{48282DC1-13BE-4915-8329-4196DBC73821}" type="pres">
      <dgm:prSet presAssocID="{15C8960F-F5E7-40BD-8AC3-BC9BF1D997D7}" presName="hierRoot2" presStyleCnt="0"/>
      <dgm:spPr/>
    </dgm:pt>
    <dgm:pt modelId="{2A89B3F2-38B4-460C-BD2F-4D30F68B8BFA}" type="pres">
      <dgm:prSet presAssocID="{15C8960F-F5E7-40BD-8AC3-BC9BF1D997D7}" presName="composite2" presStyleCnt="0"/>
      <dgm:spPr/>
    </dgm:pt>
    <dgm:pt modelId="{7395062E-3409-42EA-A3F2-56FC402873CD}" type="pres">
      <dgm:prSet presAssocID="{15C8960F-F5E7-40BD-8AC3-BC9BF1D997D7}" presName="background2" presStyleLbl="node2" presStyleIdx="0" presStyleCnt="2"/>
      <dgm:spPr>
        <a:solidFill>
          <a:schemeClr val="accent2">
            <a:lumMod val="40000"/>
            <a:lumOff val="60000"/>
          </a:schemeClr>
        </a:solidFill>
      </dgm:spPr>
    </dgm:pt>
    <dgm:pt modelId="{87AAB40F-AC23-404B-A4B0-167B11A8EF92}" type="pres">
      <dgm:prSet presAssocID="{15C8960F-F5E7-40BD-8AC3-BC9BF1D997D7}" presName="text2" presStyleLbl="fgAcc2" presStyleIdx="0" presStyleCnt="2">
        <dgm:presLayoutVars>
          <dgm:chPref val="3"/>
        </dgm:presLayoutVars>
      </dgm:prSet>
      <dgm:spPr/>
    </dgm:pt>
    <dgm:pt modelId="{60F83C20-D503-4CFB-97F0-828AD2294F3D}" type="pres">
      <dgm:prSet presAssocID="{15C8960F-F5E7-40BD-8AC3-BC9BF1D997D7}" presName="hierChild3" presStyleCnt="0"/>
      <dgm:spPr/>
    </dgm:pt>
    <dgm:pt modelId="{99D47AB6-0DAF-4E44-8A0E-7A7EC0FEB7ED}" type="pres">
      <dgm:prSet presAssocID="{A398F00F-285D-4EB2-9E1D-37AF7F11CCC5}" presName="Name17" presStyleLbl="parChTrans1D3" presStyleIdx="0" presStyleCnt="2"/>
      <dgm:spPr/>
    </dgm:pt>
    <dgm:pt modelId="{9ECA8050-6AD9-452B-8FE2-B29736A7BD65}" type="pres">
      <dgm:prSet presAssocID="{7E08BC02-877B-470F-B3E9-25CA7F2D2793}" presName="hierRoot3" presStyleCnt="0"/>
      <dgm:spPr/>
    </dgm:pt>
    <dgm:pt modelId="{57E031FC-1331-437D-BF29-D5386C292C85}" type="pres">
      <dgm:prSet presAssocID="{7E08BC02-877B-470F-B3E9-25CA7F2D2793}" presName="composite3" presStyleCnt="0"/>
      <dgm:spPr/>
    </dgm:pt>
    <dgm:pt modelId="{398DA2C8-34ED-4CF0-93C1-58E24B7640FB}" type="pres">
      <dgm:prSet presAssocID="{7E08BC02-877B-470F-B3E9-25CA7F2D2793}" presName="background3" presStyleLbl="node3" presStyleIdx="0" presStyleCnt="2"/>
      <dgm:spPr>
        <a:solidFill>
          <a:schemeClr val="accent2">
            <a:lumMod val="40000"/>
            <a:lumOff val="60000"/>
          </a:schemeClr>
        </a:solidFill>
      </dgm:spPr>
    </dgm:pt>
    <dgm:pt modelId="{00E3F87A-86B9-43B6-A3DD-A46E6BFF25B6}" type="pres">
      <dgm:prSet presAssocID="{7E08BC02-877B-470F-B3E9-25CA7F2D2793}" presName="text3" presStyleLbl="fgAcc3" presStyleIdx="0" presStyleCnt="2">
        <dgm:presLayoutVars>
          <dgm:chPref val="3"/>
        </dgm:presLayoutVars>
      </dgm:prSet>
      <dgm:spPr/>
    </dgm:pt>
    <dgm:pt modelId="{76CE6BEF-F066-4F97-9A1E-6AA7C9281C37}" type="pres">
      <dgm:prSet presAssocID="{7E08BC02-877B-470F-B3E9-25CA7F2D2793}" presName="hierChild4" presStyleCnt="0"/>
      <dgm:spPr/>
    </dgm:pt>
    <dgm:pt modelId="{E81B4E81-A72F-4EAB-AE63-291E40A81BFF}" type="pres">
      <dgm:prSet presAssocID="{05314CE6-67C6-4A6F-8A07-BDBE6B48E4C1}" presName="Name17" presStyleLbl="parChTrans1D3" presStyleIdx="1" presStyleCnt="2"/>
      <dgm:spPr/>
    </dgm:pt>
    <dgm:pt modelId="{7F64E5A1-5F15-4898-97D3-B52B66C0227B}" type="pres">
      <dgm:prSet presAssocID="{ABDBFD2E-C8D7-446B-BC7F-60D0B2B215A4}" presName="hierRoot3" presStyleCnt="0"/>
      <dgm:spPr/>
    </dgm:pt>
    <dgm:pt modelId="{0FF37EC6-FF2A-484B-9F2E-7FFADE446AE6}" type="pres">
      <dgm:prSet presAssocID="{ABDBFD2E-C8D7-446B-BC7F-60D0B2B215A4}" presName="composite3" presStyleCnt="0"/>
      <dgm:spPr/>
    </dgm:pt>
    <dgm:pt modelId="{7B4CED08-61A6-4696-BC1C-B442A0D03F1A}" type="pres">
      <dgm:prSet presAssocID="{ABDBFD2E-C8D7-446B-BC7F-60D0B2B215A4}" presName="background3" presStyleLbl="node3" presStyleIdx="1" presStyleCnt="2"/>
      <dgm:spPr>
        <a:solidFill>
          <a:schemeClr val="accent2">
            <a:lumMod val="40000"/>
            <a:lumOff val="60000"/>
          </a:schemeClr>
        </a:solidFill>
      </dgm:spPr>
    </dgm:pt>
    <dgm:pt modelId="{B342500D-73C1-495D-A30D-21E426F9F67B}" type="pres">
      <dgm:prSet presAssocID="{ABDBFD2E-C8D7-446B-BC7F-60D0B2B215A4}" presName="text3" presStyleLbl="fgAcc3" presStyleIdx="1" presStyleCnt="2">
        <dgm:presLayoutVars>
          <dgm:chPref val="3"/>
        </dgm:presLayoutVars>
      </dgm:prSet>
      <dgm:spPr/>
    </dgm:pt>
    <dgm:pt modelId="{B348A081-0AC2-4EEB-8B51-66A486D272B1}" type="pres">
      <dgm:prSet presAssocID="{ABDBFD2E-C8D7-446B-BC7F-60D0B2B215A4}" presName="hierChild4" presStyleCnt="0"/>
      <dgm:spPr/>
    </dgm:pt>
    <dgm:pt modelId="{AEB72F0F-AB90-4876-9C79-C5CCDB0AFE0C}" type="pres">
      <dgm:prSet presAssocID="{EDB2C26D-CCE0-4BA0-9023-B3AF9CEEA6D4}" presName="Name10" presStyleLbl="parChTrans1D2" presStyleIdx="1" presStyleCnt="2"/>
      <dgm:spPr/>
    </dgm:pt>
    <dgm:pt modelId="{6C8B82FB-398F-4CDD-9CD8-B937A823467C}" type="pres">
      <dgm:prSet presAssocID="{37F0ED0C-CB50-47B3-B9B9-5210E79B29FD}" presName="hierRoot2" presStyleCnt="0"/>
      <dgm:spPr/>
    </dgm:pt>
    <dgm:pt modelId="{7C3B29E9-4998-44F8-A290-5BAB622F8AF3}" type="pres">
      <dgm:prSet presAssocID="{37F0ED0C-CB50-47B3-B9B9-5210E79B29FD}" presName="composite2" presStyleCnt="0"/>
      <dgm:spPr/>
    </dgm:pt>
    <dgm:pt modelId="{D95AEA57-EC4E-427E-80C5-2EC71368123A}" type="pres">
      <dgm:prSet presAssocID="{37F0ED0C-CB50-47B3-B9B9-5210E79B29FD}" presName="background2" presStyleLbl="node2" presStyleIdx="1" presStyleCnt="2"/>
      <dgm:spPr>
        <a:solidFill>
          <a:schemeClr val="accent2">
            <a:lumMod val="40000"/>
            <a:lumOff val="60000"/>
          </a:schemeClr>
        </a:solidFill>
      </dgm:spPr>
    </dgm:pt>
    <dgm:pt modelId="{6A23CB1D-FC6E-4F8E-87D2-EB21E99C903E}" type="pres">
      <dgm:prSet presAssocID="{37F0ED0C-CB50-47B3-B9B9-5210E79B29FD}" presName="text2" presStyleLbl="fgAcc2" presStyleIdx="1" presStyleCnt="2">
        <dgm:presLayoutVars>
          <dgm:chPref val="3"/>
        </dgm:presLayoutVars>
      </dgm:prSet>
      <dgm:spPr/>
    </dgm:pt>
    <dgm:pt modelId="{E3111A89-EF9A-417E-BFF2-EC146BC31D2A}" type="pres">
      <dgm:prSet presAssocID="{37F0ED0C-CB50-47B3-B9B9-5210E79B29FD}" presName="hierChild3" presStyleCnt="0"/>
      <dgm:spPr/>
    </dgm:pt>
  </dgm:ptLst>
  <dgm:cxnLst>
    <dgm:cxn modelId="{42CD4700-73EB-451C-BAFD-AC8245039979}" type="presOf" srcId="{FA8136D5-FB14-4670-881B-3467528871DD}" destId="{F779E348-BBB8-44D0-9C5C-36338B7CBF8F}" srcOrd="0" destOrd="0" presId="urn:microsoft.com/office/officeart/2005/8/layout/hierarchy1"/>
    <dgm:cxn modelId="{ADF1A91B-9180-407D-B998-D10E25BC0782}" srcId="{3BB6173B-DFFE-4944-A330-5365E9D6BE90}" destId="{15C8960F-F5E7-40BD-8AC3-BC9BF1D997D7}" srcOrd="0" destOrd="0" parTransId="{FA8136D5-FB14-4670-881B-3467528871DD}" sibTransId="{62DD880D-6485-410E-BC94-75D3C38DBB61}"/>
    <dgm:cxn modelId="{66FC5833-7B59-409F-BD01-2B666C4DCBCA}" type="presOf" srcId="{A398F00F-285D-4EB2-9E1D-37AF7F11CCC5}" destId="{99D47AB6-0DAF-4E44-8A0E-7A7EC0FEB7ED}" srcOrd="0" destOrd="0" presId="urn:microsoft.com/office/officeart/2005/8/layout/hierarchy1"/>
    <dgm:cxn modelId="{EE96514D-4872-4C9A-A046-7E6F357253DA}" type="presOf" srcId="{3BB6173B-DFFE-4944-A330-5365E9D6BE90}" destId="{AA6587F7-46D8-4607-94EC-1798B3E47A56}" srcOrd="0" destOrd="0" presId="urn:microsoft.com/office/officeart/2005/8/layout/hierarchy1"/>
    <dgm:cxn modelId="{C7868471-9373-44F0-A92F-EAA498BA1B37}" type="presOf" srcId="{15C8960F-F5E7-40BD-8AC3-BC9BF1D997D7}" destId="{87AAB40F-AC23-404B-A4B0-167B11A8EF92}" srcOrd="0" destOrd="0" presId="urn:microsoft.com/office/officeart/2005/8/layout/hierarchy1"/>
    <dgm:cxn modelId="{C6EC0C5A-27CF-498A-A434-2F29CC8EFD37}" type="presOf" srcId="{ABDBFD2E-C8D7-446B-BC7F-60D0B2B215A4}" destId="{B342500D-73C1-495D-A30D-21E426F9F67B}" srcOrd="0" destOrd="0" presId="urn:microsoft.com/office/officeart/2005/8/layout/hierarchy1"/>
    <dgm:cxn modelId="{D1E94F5A-8A2F-4EB4-B4C8-4429A98F386F}" type="presOf" srcId="{EDB2C26D-CCE0-4BA0-9023-B3AF9CEEA6D4}" destId="{AEB72F0F-AB90-4876-9C79-C5CCDB0AFE0C}" srcOrd="0" destOrd="0" presId="urn:microsoft.com/office/officeart/2005/8/layout/hierarchy1"/>
    <dgm:cxn modelId="{2F993A9B-3FF1-4DC6-B543-A9A4D858F627}" srcId="{15C8960F-F5E7-40BD-8AC3-BC9BF1D997D7}" destId="{7E08BC02-877B-470F-B3E9-25CA7F2D2793}" srcOrd="0" destOrd="0" parTransId="{A398F00F-285D-4EB2-9E1D-37AF7F11CCC5}" sibTransId="{282EC07D-50DC-4DA5-9824-3A31DEFEC800}"/>
    <dgm:cxn modelId="{3436E4A5-507D-4548-A8CC-AD25B022CC26}" srcId="{15C8960F-F5E7-40BD-8AC3-BC9BF1D997D7}" destId="{ABDBFD2E-C8D7-446B-BC7F-60D0B2B215A4}" srcOrd="1" destOrd="0" parTransId="{05314CE6-67C6-4A6F-8A07-BDBE6B48E4C1}" sibTransId="{47C4F470-EE5D-4DD3-AA08-8F64E5F1ED71}"/>
    <dgm:cxn modelId="{AF29D2B4-9858-4BBF-8EEC-EE354096428B}" type="presOf" srcId="{05314CE6-67C6-4A6F-8A07-BDBE6B48E4C1}" destId="{E81B4E81-A72F-4EAB-AE63-291E40A81BFF}" srcOrd="0" destOrd="0" presId="urn:microsoft.com/office/officeart/2005/8/layout/hierarchy1"/>
    <dgm:cxn modelId="{D8FD66BC-DD53-4032-A9DD-0259FB491ACC}" type="presOf" srcId="{123480A5-7700-4BFA-A8C0-D3BEDC78E867}" destId="{451747D9-EAF0-4C01-A0CB-E1C2E396C580}" srcOrd="0" destOrd="0" presId="urn:microsoft.com/office/officeart/2005/8/layout/hierarchy1"/>
    <dgm:cxn modelId="{2C66F8D3-2C50-4A8B-9DE4-BD0CFA243481}" type="presOf" srcId="{7E08BC02-877B-470F-B3E9-25CA7F2D2793}" destId="{00E3F87A-86B9-43B6-A3DD-A46E6BFF25B6}" srcOrd="0" destOrd="0" presId="urn:microsoft.com/office/officeart/2005/8/layout/hierarchy1"/>
    <dgm:cxn modelId="{CA129EDE-C230-468D-A25F-52286FD408A4}" srcId="{3BB6173B-DFFE-4944-A330-5365E9D6BE90}" destId="{37F0ED0C-CB50-47B3-B9B9-5210E79B29FD}" srcOrd="1" destOrd="0" parTransId="{EDB2C26D-CCE0-4BA0-9023-B3AF9CEEA6D4}" sibTransId="{27F52C8D-3402-4C1C-8B43-D1C59A337449}"/>
    <dgm:cxn modelId="{5CD529E5-4C06-4572-94A6-147E1CCC44AA}" type="presOf" srcId="{37F0ED0C-CB50-47B3-B9B9-5210E79B29FD}" destId="{6A23CB1D-FC6E-4F8E-87D2-EB21E99C903E}" srcOrd="0" destOrd="0" presId="urn:microsoft.com/office/officeart/2005/8/layout/hierarchy1"/>
    <dgm:cxn modelId="{FC1193EF-4FD6-492B-B3F4-CCFF18515419}" srcId="{123480A5-7700-4BFA-A8C0-D3BEDC78E867}" destId="{3BB6173B-DFFE-4944-A330-5365E9D6BE90}" srcOrd="0" destOrd="0" parTransId="{A801AC01-936D-43D6-8AF8-9B3C27CB74E6}" sibTransId="{7E74C868-A9AD-4D27-B1A9-C138DC22E731}"/>
    <dgm:cxn modelId="{772509FB-2139-45E0-B149-083814982904}" type="presParOf" srcId="{451747D9-EAF0-4C01-A0CB-E1C2E396C580}" destId="{9E9C6881-1987-4F2A-AE88-2FC0E9DA3A51}" srcOrd="0" destOrd="0" presId="urn:microsoft.com/office/officeart/2005/8/layout/hierarchy1"/>
    <dgm:cxn modelId="{890FE58B-5CDD-485D-A4A4-F2F4EB6C0A3C}" type="presParOf" srcId="{9E9C6881-1987-4F2A-AE88-2FC0E9DA3A51}" destId="{78551223-E33B-4BCC-A22B-696D0ECE3EF7}" srcOrd="0" destOrd="0" presId="urn:microsoft.com/office/officeart/2005/8/layout/hierarchy1"/>
    <dgm:cxn modelId="{8B53A74A-524C-46CB-8F7F-FF8DFD693274}" type="presParOf" srcId="{78551223-E33B-4BCC-A22B-696D0ECE3EF7}" destId="{ECA3F25A-007F-4CA2-98F9-A2266A3B8739}" srcOrd="0" destOrd="0" presId="urn:microsoft.com/office/officeart/2005/8/layout/hierarchy1"/>
    <dgm:cxn modelId="{59F4F903-55C6-4FD8-BBCA-CE1024AD07F8}" type="presParOf" srcId="{78551223-E33B-4BCC-A22B-696D0ECE3EF7}" destId="{AA6587F7-46D8-4607-94EC-1798B3E47A56}" srcOrd="1" destOrd="0" presId="urn:microsoft.com/office/officeart/2005/8/layout/hierarchy1"/>
    <dgm:cxn modelId="{B3C758D8-7A3E-4244-B51F-92B4DE43EFAA}" type="presParOf" srcId="{9E9C6881-1987-4F2A-AE88-2FC0E9DA3A51}" destId="{C51A266F-5298-405D-A2F7-81A7F40BB819}" srcOrd="1" destOrd="0" presId="urn:microsoft.com/office/officeart/2005/8/layout/hierarchy1"/>
    <dgm:cxn modelId="{997E7026-6446-443B-87BC-5E7A25005648}" type="presParOf" srcId="{C51A266F-5298-405D-A2F7-81A7F40BB819}" destId="{F779E348-BBB8-44D0-9C5C-36338B7CBF8F}" srcOrd="0" destOrd="0" presId="urn:microsoft.com/office/officeart/2005/8/layout/hierarchy1"/>
    <dgm:cxn modelId="{1DB8F022-5482-4D06-BAEC-FEACDEBD9C90}" type="presParOf" srcId="{C51A266F-5298-405D-A2F7-81A7F40BB819}" destId="{48282DC1-13BE-4915-8329-4196DBC73821}" srcOrd="1" destOrd="0" presId="urn:microsoft.com/office/officeart/2005/8/layout/hierarchy1"/>
    <dgm:cxn modelId="{BD366199-0708-4681-AD1A-8C4B00C59525}" type="presParOf" srcId="{48282DC1-13BE-4915-8329-4196DBC73821}" destId="{2A89B3F2-38B4-460C-BD2F-4D30F68B8BFA}" srcOrd="0" destOrd="0" presId="urn:microsoft.com/office/officeart/2005/8/layout/hierarchy1"/>
    <dgm:cxn modelId="{9B678CBF-3423-4501-83A9-DD432145317D}" type="presParOf" srcId="{2A89B3F2-38B4-460C-BD2F-4D30F68B8BFA}" destId="{7395062E-3409-42EA-A3F2-56FC402873CD}" srcOrd="0" destOrd="0" presId="urn:microsoft.com/office/officeart/2005/8/layout/hierarchy1"/>
    <dgm:cxn modelId="{CC1021F6-FA8C-4C75-A5DF-2E5036C802B1}" type="presParOf" srcId="{2A89B3F2-38B4-460C-BD2F-4D30F68B8BFA}" destId="{87AAB40F-AC23-404B-A4B0-167B11A8EF92}" srcOrd="1" destOrd="0" presId="urn:microsoft.com/office/officeart/2005/8/layout/hierarchy1"/>
    <dgm:cxn modelId="{67706E95-751E-449B-A471-4DF2B1DCCDE7}" type="presParOf" srcId="{48282DC1-13BE-4915-8329-4196DBC73821}" destId="{60F83C20-D503-4CFB-97F0-828AD2294F3D}" srcOrd="1" destOrd="0" presId="urn:microsoft.com/office/officeart/2005/8/layout/hierarchy1"/>
    <dgm:cxn modelId="{82283C72-F088-4776-93C9-6B12A0D51AE8}" type="presParOf" srcId="{60F83C20-D503-4CFB-97F0-828AD2294F3D}" destId="{99D47AB6-0DAF-4E44-8A0E-7A7EC0FEB7ED}" srcOrd="0" destOrd="0" presId="urn:microsoft.com/office/officeart/2005/8/layout/hierarchy1"/>
    <dgm:cxn modelId="{C2A9DBDC-B0AC-4DDD-AFB1-FA49A0DA8BDA}" type="presParOf" srcId="{60F83C20-D503-4CFB-97F0-828AD2294F3D}" destId="{9ECA8050-6AD9-452B-8FE2-B29736A7BD65}" srcOrd="1" destOrd="0" presId="urn:microsoft.com/office/officeart/2005/8/layout/hierarchy1"/>
    <dgm:cxn modelId="{EEA26D51-2F7C-420D-991C-C3B1A249F93E}" type="presParOf" srcId="{9ECA8050-6AD9-452B-8FE2-B29736A7BD65}" destId="{57E031FC-1331-437D-BF29-D5386C292C85}" srcOrd="0" destOrd="0" presId="urn:microsoft.com/office/officeart/2005/8/layout/hierarchy1"/>
    <dgm:cxn modelId="{85275FBD-EB61-4CD3-AA5C-A9AE1211DF43}" type="presParOf" srcId="{57E031FC-1331-437D-BF29-D5386C292C85}" destId="{398DA2C8-34ED-4CF0-93C1-58E24B7640FB}" srcOrd="0" destOrd="0" presId="urn:microsoft.com/office/officeart/2005/8/layout/hierarchy1"/>
    <dgm:cxn modelId="{46595105-4F03-4F2D-AA8C-C7E669849A76}" type="presParOf" srcId="{57E031FC-1331-437D-BF29-D5386C292C85}" destId="{00E3F87A-86B9-43B6-A3DD-A46E6BFF25B6}" srcOrd="1" destOrd="0" presId="urn:microsoft.com/office/officeart/2005/8/layout/hierarchy1"/>
    <dgm:cxn modelId="{2B5788C6-1DC5-4364-AC29-DD1F21C49AD7}" type="presParOf" srcId="{9ECA8050-6AD9-452B-8FE2-B29736A7BD65}" destId="{76CE6BEF-F066-4F97-9A1E-6AA7C9281C37}" srcOrd="1" destOrd="0" presId="urn:microsoft.com/office/officeart/2005/8/layout/hierarchy1"/>
    <dgm:cxn modelId="{67423ED6-9065-47A9-B31D-0783712C0BBD}" type="presParOf" srcId="{60F83C20-D503-4CFB-97F0-828AD2294F3D}" destId="{E81B4E81-A72F-4EAB-AE63-291E40A81BFF}" srcOrd="2" destOrd="0" presId="urn:microsoft.com/office/officeart/2005/8/layout/hierarchy1"/>
    <dgm:cxn modelId="{07040209-8DAB-4BF0-8ACD-FF56241521CA}" type="presParOf" srcId="{60F83C20-D503-4CFB-97F0-828AD2294F3D}" destId="{7F64E5A1-5F15-4898-97D3-B52B66C0227B}" srcOrd="3" destOrd="0" presId="urn:microsoft.com/office/officeart/2005/8/layout/hierarchy1"/>
    <dgm:cxn modelId="{63EDD60C-3ADF-44AF-BA90-D518CAC29F0E}" type="presParOf" srcId="{7F64E5A1-5F15-4898-97D3-B52B66C0227B}" destId="{0FF37EC6-FF2A-484B-9F2E-7FFADE446AE6}" srcOrd="0" destOrd="0" presId="urn:microsoft.com/office/officeart/2005/8/layout/hierarchy1"/>
    <dgm:cxn modelId="{10D0EE49-A30B-4D71-9EA6-9CA7CE0D4F31}" type="presParOf" srcId="{0FF37EC6-FF2A-484B-9F2E-7FFADE446AE6}" destId="{7B4CED08-61A6-4696-BC1C-B442A0D03F1A}" srcOrd="0" destOrd="0" presId="urn:microsoft.com/office/officeart/2005/8/layout/hierarchy1"/>
    <dgm:cxn modelId="{9D9F1081-8C7E-4B6C-9C57-172AD4DD3B90}" type="presParOf" srcId="{0FF37EC6-FF2A-484B-9F2E-7FFADE446AE6}" destId="{B342500D-73C1-495D-A30D-21E426F9F67B}" srcOrd="1" destOrd="0" presId="urn:microsoft.com/office/officeart/2005/8/layout/hierarchy1"/>
    <dgm:cxn modelId="{89CB2C6C-7347-4A3B-AA33-9D32DABBA079}" type="presParOf" srcId="{7F64E5A1-5F15-4898-97D3-B52B66C0227B}" destId="{B348A081-0AC2-4EEB-8B51-66A486D272B1}" srcOrd="1" destOrd="0" presId="urn:microsoft.com/office/officeart/2005/8/layout/hierarchy1"/>
    <dgm:cxn modelId="{18489681-E49A-483E-951F-B222D23E7CAA}" type="presParOf" srcId="{C51A266F-5298-405D-A2F7-81A7F40BB819}" destId="{AEB72F0F-AB90-4876-9C79-C5CCDB0AFE0C}" srcOrd="2" destOrd="0" presId="urn:microsoft.com/office/officeart/2005/8/layout/hierarchy1"/>
    <dgm:cxn modelId="{82C2E200-D3CF-466B-A5CB-15D1109B9AB3}" type="presParOf" srcId="{C51A266F-5298-405D-A2F7-81A7F40BB819}" destId="{6C8B82FB-398F-4CDD-9CD8-B937A823467C}" srcOrd="3" destOrd="0" presId="urn:microsoft.com/office/officeart/2005/8/layout/hierarchy1"/>
    <dgm:cxn modelId="{598C3915-57BB-4E33-BD40-ADAAF240FAA4}" type="presParOf" srcId="{6C8B82FB-398F-4CDD-9CD8-B937A823467C}" destId="{7C3B29E9-4998-44F8-A290-5BAB622F8AF3}" srcOrd="0" destOrd="0" presId="urn:microsoft.com/office/officeart/2005/8/layout/hierarchy1"/>
    <dgm:cxn modelId="{E776AFE4-76EC-4234-928F-0F8D04FC635C}" type="presParOf" srcId="{7C3B29E9-4998-44F8-A290-5BAB622F8AF3}" destId="{D95AEA57-EC4E-427E-80C5-2EC71368123A}" srcOrd="0" destOrd="0" presId="urn:microsoft.com/office/officeart/2005/8/layout/hierarchy1"/>
    <dgm:cxn modelId="{5C024D3E-B667-4AE9-B89A-15DDAF79580B}" type="presParOf" srcId="{7C3B29E9-4998-44F8-A290-5BAB622F8AF3}" destId="{6A23CB1D-FC6E-4F8E-87D2-EB21E99C903E}" srcOrd="1" destOrd="0" presId="urn:microsoft.com/office/officeart/2005/8/layout/hierarchy1"/>
    <dgm:cxn modelId="{3547A97A-E55F-4F2E-BD78-363A63F598E1}" type="presParOf" srcId="{6C8B82FB-398F-4CDD-9CD8-B937A823467C}" destId="{E3111A89-EF9A-417E-BFF2-EC146BC31D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72F0F-AB90-4876-9C79-C5CCDB0AFE0C}">
      <dsp:nvSpPr>
        <dsp:cNvPr id="0" name=""/>
        <dsp:cNvSpPr/>
      </dsp:nvSpPr>
      <dsp:spPr>
        <a:xfrm>
          <a:off x="4905320" y="1137345"/>
          <a:ext cx="1094182" cy="52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863"/>
              </a:lnTo>
              <a:lnTo>
                <a:pt x="1094182" y="354863"/>
              </a:lnTo>
              <a:lnTo>
                <a:pt x="1094182" y="52073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B4E81-A72F-4EAB-AE63-291E40A81BFF}">
      <dsp:nvSpPr>
        <dsp:cNvPr id="0" name=""/>
        <dsp:cNvSpPr/>
      </dsp:nvSpPr>
      <dsp:spPr>
        <a:xfrm>
          <a:off x="3811137" y="2795031"/>
          <a:ext cx="1094182" cy="52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863"/>
              </a:lnTo>
              <a:lnTo>
                <a:pt x="1094182" y="354863"/>
              </a:lnTo>
              <a:lnTo>
                <a:pt x="1094182" y="52073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47AB6-0DAF-4E44-8A0E-7A7EC0FEB7ED}">
      <dsp:nvSpPr>
        <dsp:cNvPr id="0" name=""/>
        <dsp:cNvSpPr/>
      </dsp:nvSpPr>
      <dsp:spPr>
        <a:xfrm>
          <a:off x="2716955" y="2795031"/>
          <a:ext cx="1094182" cy="520731"/>
        </a:xfrm>
        <a:custGeom>
          <a:avLst/>
          <a:gdLst/>
          <a:ahLst/>
          <a:cxnLst/>
          <a:rect l="0" t="0" r="0" b="0"/>
          <a:pathLst>
            <a:path>
              <a:moveTo>
                <a:pt x="1094182" y="0"/>
              </a:moveTo>
              <a:lnTo>
                <a:pt x="1094182" y="354863"/>
              </a:lnTo>
              <a:lnTo>
                <a:pt x="0" y="354863"/>
              </a:lnTo>
              <a:lnTo>
                <a:pt x="0" y="52073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9E348-BBB8-44D0-9C5C-36338B7CBF8F}">
      <dsp:nvSpPr>
        <dsp:cNvPr id="0" name=""/>
        <dsp:cNvSpPr/>
      </dsp:nvSpPr>
      <dsp:spPr>
        <a:xfrm>
          <a:off x="3811137" y="1137345"/>
          <a:ext cx="1094182" cy="520731"/>
        </a:xfrm>
        <a:custGeom>
          <a:avLst/>
          <a:gdLst/>
          <a:ahLst/>
          <a:cxnLst/>
          <a:rect l="0" t="0" r="0" b="0"/>
          <a:pathLst>
            <a:path>
              <a:moveTo>
                <a:pt x="1094182" y="0"/>
              </a:moveTo>
              <a:lnTo>
                <a:pt x="1094182" y="354863"/>
              </a:lnTo>
              <a:lnTo>
                <a:pt x="0" y="354863"/>
              </a:lnTo>
              <a:lnTo>
                <a:pt x="0" y="520731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3F25A-007F-4CA2-98F9-A2266A3B8739}">
      <dsp:nvSpPr>
        <dsp:cNvPr id="0" name=""/>
        <dsp:cNvSpPr/>
      </dsp:nvSpPr>
      <dsp:spPr>
        <a:xfrm>
          <a:off x="4010079" y="390"/>
          <a:ext cx="1790480" cy="113695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6587F7-46D8-4607-94EC-1798B3E47A56}">
      <dsp:nvSpPr>
        <dsp:cNvPr id="0" name=""/>
        <dsp:cNvSpPr/>
      </dsp:nvSpPr>
      <dsp:spPr>
        <a:xfrm>
          <a:off x="4209022" y="189385"/>
          <a:ext cx="1790480" cy="113695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Предмет совместного ведения</a:t>
          </a:r>
        </a:p>
      </dsp:txBody>
      <dsp:txXfrm>
        <a:off x="4242322" y="222685"/>
        <a:ext cx="1723880" cy="1070355"/>
      </dsp:txXfrm>
    </dsp:sp>
    <dsp:sp modelId="{7395062E-3409-42EA-A3F2-56FC402873CD}">
      <dsp:nvSpPr>
        <dsp:cNvPr id="0" name=""/>
        <dsp:cNvSpPr/>
      </dsp:nvSpPr>
      <dsp:spPr>
        <a:xfrm>
          <a:off x="2915897" y="1658076"/>
          <a:ext cx="1790480" cy="113695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AB40F-AC23-404B-A4B0-167B11A8EF92}">
      <dsp:nvSpPr>
        <dsp:cNvPr id="0" name=""/>
        <dsp:cNvSpPr/>
      </dsp:nvSpPr>
      <dsp:spPr>
        <a:xfrm>
          <a:off x="3114839" y="1847072"/>
          <a:ext cx="1790480" cy="113695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Федеральные меры поддержки</a:t>
          </a:r>
        </a:p>
      </dsp:txBody>
      <dsp:txXfrm>
        <a:off x="3148139" y="1880372"/>
        <a:ext cx="1723880" cy="1070355"/>
      </dsp:txXfrm>
    </dsp:sp>
    <dsp:sp modelId="{398DA2C8-34ED-4CF0-93C1-58E24B7640FB}">
      <dsp:nvSpPr>
        <dsp:cNvPr id="0" name=""/>
        <dsp:cNvSpPr/>
      </dsp:nvSpPr>
      <dsp:spPr>
        <a:xfrm>
          <a:off x="1821714" y="3315763"/>
          <a:ext cx="1790480" cy="113695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3F87A-86B9-43B6-A3DD-A46E6BFF25B6}">
      <dsp:nvSpPr>
        <dsp:cNvPr id="0" name=""/>
        <dsp:cNvSpPr/>
      </dsp:nvSpPr>
      <dsp:spPr>
        <a:xfrm>
          <a:off x="2020657" y="3504758"/>
          <a:ext cx="1790480" cy="113695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Государственные пособия в связи с рождением и воспитанием детей</a:t>
          </a:r>
        </a:p>
      </dsp:txBody>
      <dsp:txXfrm>
        <a:off x="2053957" y="3538058"/>
        <a:ext cx="1723880" cy="1070355"/>
      </dsp:txXfrm>
    </dsp:sp>
    <dsp:sp modelId="{7B4CED08-61A6-4696-BC1C-B442A0D03F1A}">
      <dsp:nvSpPr>
        <dsp:cNvPr id="0" name=""/>
        <dsp:cNvSpPr/>
      </dsp:nvSpPr>
      <dsp:spPr>
        <a:xfrm>
          <a:off x="4010079" y="3315763"/>
          <a:ext cx="1790480" cy="113695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2500D-73C1-495D-A30D-21E426F9F67B}">
      <dsp:nvSpPr>
        <dsp:cNvPr id="0" name=""/>
        <dsp:cNvSpPr/>
      </dsp:nvSpPr>
      <dsp:spPr>
        <a:xfrm>
          <a:off x="4209022" y="3504758"/>
          <a:ext cx="1790480" cy="113695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Дополнительные меры поддержки</a:t>
          </a:r>
        </a:p>
      </dsp:txBody>
      <dsp:txXfrm>
        <a:off x="4242322" y="3538058"/>
        <a:ext cx="1723880" cy="1070355"/>
      </dsp:txXfrm>
    </dsp:sp>
    <dsp:sp modelId="{D95AEA57-EC4E-427E-80C5-2EC71368123A}">
      <dsp:nvSpPr>
        <dsp:cNvPr id="0" name=""/>
        <dsp:cNvSpPr/>
      </dsp:nvSpPr>
      <dsp:spPr>
        <a:xfrm>
          <a:off x="5104262" y="1658076"/>
          <a:ext cx="1790480" cy="113695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3CB1D-FC6E-4F8E-87D2-EB21E99C903E}">
      <dsp:nvSpPr>
        <dsp:cNvPr id="0" name=""/>
        <dsp:cNvSpPr/>
      </dsp:nvSpPr>
      <dsp:spPr>
        <a:xfrm>
          <a:off x="5303204" y="1847072"/>
          <a:ext cx="1790480" cy="113695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Региональные меры поддержки</a:t>
          </a:r>
        </a:p>
      </dsp:txBody>
      <dsp:txXfrm>
        <a:off x="5336504" y="1880372"/>
        <a:ext cx="1723880" cy="1070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A26F90-B288-F7DE-BB76-EBAE0F7D51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Государственная поддержка семей с детьми раннего и 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214593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4CEB51-5840-0165-3CEF-CF7BD4AB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Система мер поддержки семей с детьми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DD07581-626C-48A9-90F4-26897A1A34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598428"/>
              </p:ext>
            </p:extLst>
          </p:nvPr>
        </p:nvGraphicFramePr>
        <p:xfrm>
          <a:off x="2589213" y="1905000"/>
          <a:ext cx="8915400" cy="4642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213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3283D-1704-D5E3-44EB-CE46B9E83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752" y="301752"/>
            <a:ext cx="10424160" cy="1603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Меры социальной поддержки семей в связи с рождением и воспитанием детей на федеральном уровне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EE678A-D80B-CC07-7889-6916F55E1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2656" y="2133600"/>
            <a:ext cx="8906256" cy="442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Вне зависимости от очередности рождения детей, уровня материального обеспечения семей Федеральным законом от 19 мая 1995 г. № 81-ФЗ «О государственных пособиях семьям, имеющим детей» установлены: </a:t>
            </a:r>
          </a:p>
          <a:p>
            <a:r>
              <a:rPr lang="ru-RU" dirty="0"/>
              <a:t>пособие по беременности и родам; </a:t>
            </a:r>
          </a:p>
          <a:p>
            <a:r>
              <a:rPr lang="ru-RU" dirty="0"/>
              <a:t>единовременное пособие при рождении ребенка; </a:t>
            </a:r>
          </a:p>
          <a:p>
            <a:r>
              <a:rPr lang="ru-RU" dirty="0"/>
              <a:t> ежемесячное пособие по уходу за ребенком; </a:t>
            </a:r>
          </a:p>
          <a:p>
            <a:r>
              <a:rPr lang="ru-RU" dirty="0"/>
              <a:t>единовременное пособие жене военнослужащего, проходящего военную службу по призыву; </a:t>
            </a:r>
          </a:p>
          <a:p>
            <a:r>
              <a:rPr lang="ru-RU" dirty="0"/>
              <a:t> ежемесячное пособие на ребенка военнослужащего, проходящего военную службу по призыву.</a:t>
            </a:r>
          </a:p>
        </p:txBody>
      </p:sp>
    </p:spTree>
    <p:extLst>
      <p:ext uri="{BB962C8B-B14F-4D97-AF65-F5344CB8AC3E}">
        <p14:creationId xmlns:p14="http://schemas.microsoft.com/office/powerpoint/2010/main" val="58754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2898B-7F56-BD73-8A9A-2AD7FAEF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809" y="310896"/>
            <a:ext cx="9994392" cy="1594104"/>
          </a:xfrm>
        </p:spPr>
        <p:txBody>
          <a:bodyPr>
            <a:normAutofit fontScale="90000"/>
          </a:bodyPr>
          <a:lstStyle/>
          <a:p>
            <a:r>
              <a:rPr lang="ru-RU" dirty="0"/>
              <a:t>В дополнение к государственным пособиям установлены дополнительные меры поддержки семей, имеющих детей: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B5E36C-BAB7-7090-D94D-9D06FA5BC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соответствии с Указом Президента Российской Федерации от 7 мая 2012 г. № 606 «О мерах по реализации демографической политики Российской Федерации» предоставляется ежемесячная денежная выплата на третьего ребенка или последующих детей до достижения ребенком возраста трех лет. </a:t>
            </a:r>
          </a:p>
          <a:p>
            <a:r>
              <a:rPr lang="ru-RU" dirty="0"/>
              <a:t>Федеральным законом от 28 декабря 2017 г. № 418-ФЗ «О ежемесячных выплатах семьям, имеющим детей» предусмотрено предоставление ежемесячных выплат в связи с рождением (усыновлением) первого ребенка до достижения им возраста 3 лет, при условии, если ребенок рожден (усыновлен) в период с 1 января 2018 г. до 1 января 2023 г., является гражданином Российской Федерации, и если размер среднедушевого дохода семьи не превышает 2-кратную величину прожиточного минимума трудоспособного населения, установленную в субъекте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9633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3BD2FE-871E-10BB-DAB4-34EDF8E2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Материнский (семейный) капитал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847CF4-83D9-9B2B-2C1B-B9AB32666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соответствии с Федеральным законом от 29 декабря 2006 г. № 256-ФЗ «О дополнительных мерах государственной поддержки семей, имеющих детей» материнский (семейный) капитал предоставляется в связи с рождением (усыновлением) с 1 января 2020 г. первого ребенка, а также в связи с рождением (усыновлением) после 1 января 2007 г. второго ребенка или последующих детей.</a:t>
            </a:r>
          </a:p>
          <a:p>
            <a:r>
              <a:rPr lang="ru-RU" dirty="0"/>
              <a:t>Лица, получившие государственный сертификат на материнский (семейный) капитал, могут распоряжаться средствами в полном объеме либо по частям по следующим направлениям: – улучшение жилищных условий; – получение образования ребенком (детьми); 145 – формирование накопительной пенсии для женщин; – приобретение товаров и услуг, предназначенных для социальной адаптации и интеграции в общество детей-инвалидов; – получение ежемесячной выплаты в связи с рождением (усыновлением) ребенка до достижения им возраста 3 лет. </a:t>
            </a:r>
          </a:p>
        </p:txBody>
      </p:sp>
    </p:spTree>
    <p:extLst>
      <p:ext uri="{BB962C8B-B14F-4D97-AF65-F5344CB8AC3E}">
        <p14:creationId xmlns:p14="http://schemas.microsoft.com/office/powerpoint/2010/main" val="2915907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43DF70-D6B6-B334-251A-FD6F59F73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Единое пособие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59BE2-2700-AC9D-BE3B-EDEE86DB6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36192"/>
            <a:ext cx="8915400" cy="50200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С 1 января 2023 г. введено ежемесячное пособие в связи с рождением и воспитанием ребенка (далее – единое пособие), завершившее формирование целостной системы мер социальной поддержки. Единое пособие объединяет действующие ежемесячные меры поддержки для нуждающихся семей: пособие беременным женщинам, вставшим на учет в медицинской организации в ранние сроки беременности, ежемесячные выплаты на детей в возрасте до 3 лет, от 3 до 8 лет и от 8 до 17 лет. </a:t>
            </a:r>
          </a:p>
          <a:p>
            <a:pPr marL="0" indent="0" algn="just">
              <a:buNone/>
            </a:pPr>
            <a:r>
              <a:rPr lang="ru-RU" dirty="0"/>
              <a:t>Преимущества единого пособия: </a:t>
            </a:r>
          </a:p>
          <a:p>
            <a:pPr marL="0" indent="0" algn="just">
              <a:buNone/>
            </a:pPr>
            <a:r>
              <a:rPr lang="ru-RU" dirty="0"/>
              <a:t>– увеличивается размер пособия для беременных: было 50%, станет 50%, 75% или 100% в зависимости от доходов семьи; </a:t>
            </a:r>
          </a:p>
          <a:p>
            <a:pPr marL="0" indent="0" algn="just">
              <a:buNone/>
            </a:pPr>
            <a:r>
              <a:rPr lang="ru-RU" dirty="0"/>
              <a:t>– появляется гарантированная государственная поддержка на каждого ребенка, вне зависимости от очередности рождения; </a:t>
            </a:r>
          </a:p>
          <a:p>
            <a:pPr marL="0" indent="0" algn="just">
              <a:buNone/>
            </a:pPr>
            <a:r>
              <a:rPr lang="ru-RU" dirty="0"/>
              <a:t>– появляется возможность направить средства материнского капитала на повседневные нужды на каждого ребенка, вне зависимости от очередности рождения; </a:t>
            </a:r>
          </a:p>
          <a:p>
            <a:pPr marL="0" indent="0" algn="just">
              <a:buNone/>
            </a:pPr>
            <a:r>
              <a:rPr lang="ru-RU" dirty="0"/>
              <a:t>– можно получать 2 выплаты сразу: и из бюджета, и из материнского капитала; – единое пособие по единым правилам, которое можно оформить в режиме одного окна в Социальном фонде России.</a:t>
            </a:r>
          </a:p>
        </p:txBody>
      </p:sp>
    </p:spTree>
    <p:extLst>
      <p:ext uri="{BB962C8B-B14F-4D97-AF65-F5344CB8AC3E}">
        <p14:creationId xmlns:p14="http://schemas.microsoft.com/office/powerpoint/2010/main" val="34364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87607-53D1-20DB-F7D9-F14BAB87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Кто сможет обратиться за единым пособием?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42D5B3-C647-407F-A5F4-E94C73A8D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семьи, ожидающие ребенка, и семьи с детьми до 17 лет, со среднедушевым доходом ниже 1 прожиточного минимума;</a:t>
            </a:r>
          </a:p>
          <a:p>
            <a:r>
              <a:rPr lang="ru-RU" dirty="0"/>
              <a:t>пособия назначаются по итогам комплексной оценки нуждаемости – то есть родители имеют заработок или объективные причины для его отсутствия, а доход и имущество семьи отвечает установленным требованиям; </a:t>
            </a:r>
          </a:p>
          <a:p>
            <a:r>
              <a:rPr lang="ru-RU" dirty="0"/>
              <a:t>размер единого пособия составляет 50%, 75% или 100% регионального прожиточного минимума на каждого ребенка;</a:t>
            </a:r>
          </a:p>
          <a:p>
            <a:r>
              <a:rPr lang="ru-RU"/>
              <a:t>выплаты назначаются на 12 месяцев.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77175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681</Words>
  <Application>Microsoft Office PowerPoint</Application>
  <PresentationFormat>Широкоэкранный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Государственная поддержка семей с детьми раннего и дошкольного возраста</vt:lpstr>
      <vt:lpstr>Система мер поддержки семей с детьми</vt:lpstr>
      <vt:lpstr>Меры социальной поддержки семей в связи с рождением и воспитанием детей на федеральном уровне</vt:lpstr>
      <vt:lpstr>В дополнение к государственным пособиям установлены дополнительные меры поддержки семей, имеющих детей:</vt:lpstr>
      <vt:lpstr>Материнский (семейный) капитал</vt:lpstr>
      <vt:lpstr>Единое пособие</vt:lpstr>
      <vt:lpstr>Кто сможет обратиться за единым пособием?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2025-06-04T09:15:44Z</dcterms:created>
  <dcterms:modified xsi:type="dcterms:W3CDTF">2025-06-04T09:33:59Z</dcterms:modified>
</cp:coreProperties>
</file>